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0" r:id="rId2"/>
    <p:sldId id="256" r:id="rId3"/>
    <p:sldId id="270" r:id="rId4"/>
    <p:sldId id="258" r:id="rId5"/>
    <p:sldId id="264" r:id="rId6"/>
    <p:sldId id="269" r:id="rId7"/>
    <p:sldId id="266" r:id="rId8"/>
    <p:sldId id="275" r:id="rId9"/>
    <p:sldId id="268" r:id="rId10"/>
    <p:sldId id="274" r:id="rId11"/>
    <p:sldId id="271" r:id="rId12"/>
    <p:sldId id="272" r:id="rId13"/>
    <p:sldId id="273" r:id="rId14"/>
    <p:sldId id="261" r:id="rId1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452" autoAdjust="0"/>
  </p:normalViewPr>
  <p:slideViewPr>
    <p:cSldViewPr>
      <p:cViewPr>
        <p:scale>
          <a:sx n="89" d="100"/>
          <a:sy n="89" d="100"/>
        </p:scale>
        <p:origin x="-68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5" Type="http://schemas.openxmlformats.org/officeDocument/2006/relationships/image" Target="../media/image14.JPG"/><Relationship Id="rId4"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5" Type="http://schemas.openxmlformats.org/officeDocument/2006/relationships/image" Target="../media/image14.JPG"/><Relationship Id="rId4"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AF3D89-8CEA-4FDA-89A3-C9098EA5F824}" type="doc">
      <dgm:prSet loTypeId="urn:microsoft.com/office/officeart/2008/layout/HexagonCluster" loCatId="picture" qsTypeId="urn:microsoft.com/office/officeart/2005/8/quickstyle/simple1" qsCatId="simple" csTypeId="urn:microsoft.com/office/officeart/2005/8/colors/accent2_4" csCatId="accent2" phldr="1"/>
      <dgm:spPr/>
      <dgm:t>
        <a:bodyPr/>
        <a:lstStyle/>
        <a:p>
          <a:endParaRPr lang="en-US"/>
        </a:p>
      </dgm:t>
    </dgm:pt>
    <dgm:pt modelId="{00B479C9-CEC9-49A2-B0CE-F19B7FCAB40A}">
      <dgm:prSet phldrT="[Text]"/>
      <dgm:spPr/>
      <dgm:t>
        <a:bodyPr/>
        <a:lstStyle/>
        <a:p>
          <a:r>
            <a:rPr lang="en-US" dirty="0" smtClean="0">
              <a:latin typeface="Arial Narrow" panose="020B0606020202030204" pitchFamily="34" charset="0"/>
            </a:rPr>
            <a:t>Religion</a:t>
          </a:r>
          <a:endParaRPr lang="en-US" dirty="0">
            <a:latin typeface="Arial Narrow" panose="020B0606020202030204" pitchFamily="34" charset="0"/>
          </a:endParaRPr>
        </a:p>
      </dgm:t>
    </dgm:pt>
    <dgm:pt modelId="{F6B55C45-DD20-4B0D-8863-42811DCB6545}" type="parTrans" cxnId="{9A55FC9C-CAE5-495D-B1BD-8BA8057CD4B5}">
      <dgm:prSet/>
      <dgm:spPr/>
      <dgm:t>
        <a:bodyPr/>
        <a:lstStyle/>
        <a:p>
          <a:endParaRPr lang="en-US"/>
        </a:p>
      </dgm:t>
    </dgm:pt>
    <dgm:pt modelId="{AED92028-2AED-465F-8C43-5C7449F2D6F5}" type="sibTrans" cxnId="{9A55FC9C-CAE5-495D-B1BD-8BA8057CD4B5}">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dgm:spPr>
      <dgm:t>
        <a:bodyPr/>
        <a:lstStyle/>
        <a:p>
          <a:endParaRPr lang="en-US">
            <a:latin typeface="Arial Narrow" panose="020B0606020202030204" pitchFamily="34" charset="0"/>
          </a:endParaRPr>
        </a:p>
      </dgm:t>
    </dgm:pt>
    <dgm:pt modelId="{92E86DF2-AD13-478B-8576-81958EA2C5B4}">
      <dgm:prSet phldrT="[Text]"/>
      <dgm:spPr/>
      <dgm:t>
        <a:bodyPr/>
        <a:lstStyle/>
        <a:p>
          <a:r>
            <a:rPr lang="en-US" dirty="0" smtClean="0">
              <a:latin typeface="Arial Narrow" panose="020B0606020202030204" pitchFamily="34" charset="0"/>
            </a:rPr>
            <a:t>Nationality</a:t>
          </a:r>
          <a:endParaRPr lang="en-US" dirty="0">
            <a:latin typeface="Arial Narrow" panose="020B0606020202030204" pitchFamily="34" charset="0"/>
          </a:endParaRPr>
        </a:p>
      </dgm:t>
    </dgm:pt>
    <dgm:pt modelId="{2F0B2C6C-E2A6-4C9C-A585-695F24829C7E}" type="parTrans" cxnId="{A8CB2E77-6E42-478A-B64F-592D9DE14BD0}">
      <dgm:prSet/>
      <dgm:spPr/>
      <dgm:t>
        <a:bodyPr/>
        <a:lstStyle/>
        <a:p>
          <a:endParaRPr lang="en-US"/>
        </a:p>
      </dgm:t>
    </dgm:pt>
    <dgm:pt modelId="{5EE9A2BF-2FF1-4993-A468-2ECDEEEBA783}" type="sibTrans" cxnId="{A8CB2E77-6E42-478A-B64F-592D9DE14BD0}">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dgm:spPr>
      <dgm:t>
        <a:bodyPr/>
        <a:lstStyle/>
        <a:p>
          <a:endParaRPr lang="en-US">
            <a:latin typeface="Arial Narrow" panose="020B0606020202030204" pitchFamily="34" charset="0"/>
          </a:endParaRPr>
        </a:p>
      </dgm:t>
    </dgm:pt>
    <dgm:pt modelId="{29F29367-D1FF-4984-8BC6-D3EAB31BB4E3}">
      <dgm:prSet phldrT="[Text]"/>
      <dgm:spPr/>
      <dgm:t>
        <a:bodyPr/>
        <a:lstStyle/>
        <a:p>
          <a:r>
            <a:rPr lang="en-US" dirty="0" smtClean="0">
              <a:latin typeface="Arial Narrow" panose="020B0606020202030204" pitchFamily="34" charset="0"/>
            </a:rPr>
            <a:t>Race</a:t>
          </a:r>
          <a:endParaRPr lang="en-US" dirty="0">
            <a:latin typeface="Arial Narrow" panose="020B0606020202030204" pitchFamily="34" charset="0"/>
          </a:endParaRPr>
        </a:p>
      </dgm:t>
    </dgm:pt>
    <dgm:pt modelId="{F33D6653-CEE0-4A2E-8D70-B67813B9F495}" type="parTrans" cxnId="{7D33E63D-E85F-478F-A393-61381CCBD9CE}">
      <dgm:prSet/>
      <dgm:spPr/>
      <dgm:t>
        <a:bodyPr/>
        <a:lstStyle/>
        <a:p>
          <a:endParaRPr lang="en-US"/>
        </a:p>
      </dgm:t>
    </dgm:pt>
    <dgm:pt modelId="{19C07BF8-D097-44C9-A1B3-017D2C26E312}" type="sibTrans" cxnId="{7D33E63D-E85F-478F-A393-61381CCBD9CE}">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5000" r="-15000"/>
          </a:stretch>
        </a:blipFill>
      </dgm:spPr>
      <dgm:t>
        <a:bodyPr/>
        <a:lstStyle/>
        <a:p>
          <a:endParaRPr lang="en-US">
            <a:latin typeface="Arial Narrow" panose="020B0606020202030204" pitchFamily="34" charset="0"/>
          </a:endParaRPr>
        </a:p>
      </dgm:t>
    </dgm:pt>
    <dgm:pt modelId="{8709FB19-130D-49AF-821E-BE697F3F512C}">
      <dgm:prSet phldrT="[Text]"/>
      <dgm:spPr/>
      <dgm:t>
        <a:bodyPr/>
        <a:lstStyle/>
        <a:p>
          <a:r>
            <a:rPr lang="en-US" dirty="0" smtClean="0">
              <a:latin typeface="Arial Narrow" panose="020B0606020202030204" pitchFamily="34" charset="0"/>
            </a:rPr>
            <a:t>Social group</a:t>
          </a:r>
        </a:p>
      </dgm:t>
    </dgm:pt>
    <dgm:pt modelId="{541E353A-122E-4310-B84B-B3F3BBB424A4}" type="parTrans" cxnId="{DB2B7F48-513E-44B7-99AF-1F647AF5EA5E}">
      <dgm:prSet/>
      <dgm:spPr/>
      <dgm:t>
        <a:bodyPr/>
        <a:lstStyle/>
        <a:p>
          <a:endParaRPr lang="en-US"/>
        </a:p>
      </dgm:t>
    </dgm:pt>
    <dgm:pt modelId="{281E282A-8681-44F8-A7CD-D1D3B74E9726}" type="sibTrans" cxnId="{DB2B7F48-513E-44B7-99AF-1F647AF5EA5E}">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1000" r="-11000"/>
          </a:stretch>
        </a:blipFill>
      </dgm:spPr>
      <dgm:t>
        <a:bodyPr/>
        <a:lstStyle/>
        <a:p>
          <a:endParaRPr lang="en-US">
            <a:latin typeface="Arial Narrow" panose="020B0606020202030204" pitchFamily="34" charset="0"/>
          </a:endParaRPr>
        </a:p>
      </dgm:t>
    </dgm:pt>
    <dgm:pt modelId="{28544C69-118C-483E-A8ED-912CC3A02BD7}">
      <dgm:prSet phldrT="[Text]"/>
      <dgm:spPr/>
      <dgm:t>
        <a:bodyPr/>
        <a:lstStyle/>
        <a:p>
          <a:r>
            <a:rPr lang="en-US" dirty="0" smtClean="0">
              <a:latin typeface="Arial Narrow" panose="020B0606020202030204" pitchFamily="34" charset="0"/>
            </a:rPr>
            <a:t>Political opinion</a:t>
          </a:r>
        </a:p>
      </dgm:t>
    </dgm:pt>
    <dgm:pt modelId="{238C1976-9FC8-4EAD-B246-D71735DB82B1}" type="parTrans" cxnId="{50960A10-1C82-4269-AD79-FF7C9E7D4D7F}">
      <dgm:prSet/>
      <dgm:spPr/>
      <dgm:t>
        <a:bodyPr/>
        <a:lstStyle/>
        <a:p>
          <a:endParaRPr lang="en-US"/>
        </a:p>
      </dgm:t>
    </dgm:pt>
    <dgm:pt modelId="{D730A798-7802-4468-8F0F-737CCE62B550}" type="sibTrans" cxnId="{50960A10-1C82-4269-AD79-FF7C9E7D4D7F}">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31000" r="-31000"/>
          </a:stretch>
        </a:blipFill>
      </dgm:spPr>
      <dgm:t>
        <a:bodyPr/>
        <a:lstStyle/>
        <a:p>
          <a:endParaRPr lang="en-US">
            <a:latin typeface="Arial Narrow" panose="020B0606020202030204" pitchFamily="34" charset="0"/>
          </a:endParaRPr>
        </a:p>
      </dgm:t>
    </dgm:pt>
    <dgm:pt modelId="{D16EE8E3-A0F7-446E-9387-74B5BEE47947}" type="pres">
      <dgm:prSet presAssocID="{C5AF3D89-8CEA-4FDA-89A3-C9098EA5F824}" presName="Name0" presStyleCnt="0">
        <dgm:presLayoutVars>
          <dgm:chMax val="21"/>
          <dgm:chPref val="21"/>
        </dgm:presLayoutVars>
      </dgm:prSet>
      <dgm:spPr/>
      <dgm:t>
        <a:bodyPr/>
        <a:lstStyle/>
        <a:p>
          <a:endParaRPr lang="en-US"/>
        </a:p>
      </dgm:t>
    </dgm:pt>
    <dgm:pt modelId="{D7140B66-A60D-4176-A6C4-C5408CF0F4E8}" type="pres">
      <dgm:prSet presAssocID="{00B479C9-CEC9-49A2-B0CE-F19B7FCAB40A}" presName="text1" presStyleCnt="0"/>
      <dgm:spPr/>
    </dgm:pt>
    <dgm:pt modelId="{FB7A7DAD-BB42-484F-9209-8E24C3B3338B}" type="pres">
      <dgm:prSet presAssocID="{00B479C9-CEC9-49A2-B0CE-F19B7FCAB40A}" presName="textRepeatNode" presStyleLbl="alignNode1" presStyleIdx="0" presStyleCnt="5">
        <dgm:presLayoutVars>
          <dgm:chMax val="0"/>
          <dgm:chPref val="0"/>
          <dgm:bulletEnabled val="1"/>
        </dgm:presLayoutVars>
      </dgm:prSet>
      <dgm:spPr/>
      <dgm:t>
        <a:bodyPr/>
        <a:lstStyle/>
        <a:p>
          <a:endParaRPr lang="en-US"/>
        </a:p>
      </dgm:t>
    </dgm:pt>
    <dgm:pt modelId="{D5B26B19-8C9C-4678-AEB1-9C0B4ACD561E}" type="pres">
      <dgm:prSet presAssocID="{00B479C9-CEC9-49A2-B0CE-F19B7FCAB40A}" presName="textaccent1" presStyleCnt="0"/>
      <dgm:spPr/>
    </dgm:pt>
    <dgm:pt modelId="{2719A447-E835-4BF5-A5AB-C3C127CCD038}" type="pres">
      <dgm:prSet presAssocID="{00B479C9-CEC9-49A2-B0CE-F19B7FCAB40A}" presName="accentRepeatNode" presStyleLbl="solidAlignAcc1" presStyleIdx="0" presStyleCnt="10"/>
      <dgm:spPr/>
    </dgm:pt>
    <dgm:pt modelId="{9C8FBAEF-FB88-4A1C-A401-DBDED28277AB}" type="pres">
      <dgm:prSet presAssocID="{AED92028-2AED-465F-8C43-5C7449F2D6F5}" presName="image1" presStyleCnt="0"/>
      <dgm:spPr/>
    </dgm:pt>
    <dgm:pt modelId="{B7899529-1908-440A-AE4F-30DE0E0998A3}" type="pres">
      <dgm:prSet presAssocID="{AED92028-2AED-465F-8C43-5C7449F2D6F5}" presName="imageRepeatNode" presStyleLbl="alignAcc1" presStyleIdx="0" presStyleCnt="5"/>
      <dgm:spPr/>
      <dgm:t>
        <a:bodyPr/>
        <a:lstStyle/>
        <a:p>
          <a:endParaRPr lang="en-US"/>
        </a:p>
      </dgm:t>
    </dgm:pt>
    <dgm:pt modelId="{3A81C134-BB1E-4695-BBF7-6A5F5E1146DA}" type="pres">
      <dgm:prSet presAssocID="{AED92028-2AED-465F-8C43-5C7449F2D6F5}" presName="imageaccent1" presStyleCnt="0"/>
      <dgm:spPr/>
    </dgm:pt>
    <dgm:pt modelId="{9B27B6E1-DA1A-450D-AFCD-5F1DD4307BD2}" type="pres">
      <dgm:prSet presAssocID="{AED92028-2AED-465F-8C43-5C7449F2D6F5}" presName="accentRepeatNode" presStyleLbl="solidAlignAcc1" presStyleIdx="1" presStyleCnt="10"/>
      <dgm:spPr/>
    </dgm:pt>
    <dgm:pt modelId="{D8741B6E-EFAB-4A83-A334-4653FC472637}" type="pres">
      <dgm:prSet presAssocID="{92E86DF2-AD13-478B-8576-81958EA2C5B4}" presName="text2" presStyleCnt="0"/>
      <dgm:spPr/>
    </dgm:pt>
    <dgm:pt modelId="{82BCC6CB-E176-46DC-A7D8-BB03AAD848BB}" type="pres">
      <dgm:prSet presAssocID="{92E86DF2-AD13-478B-8576-81958EA2C5B4}" presName="textRepeatNode" presStyleLbl="alignNode1" presStyleIdx="1" presStyleCnt="5">
        <dgm:presLayoutVars>
          <dgm:chMax val="0"/>
          <dgm:chPref val="0"/>
          <dgm:bulletEnabled val="1"/>
        </dgm:presLayoutVars>
      </dgm:prSet>
      <dgm:spPr/>
      <dgm:t>
        <a:bodyPr/>
        <a:lstStyle/>
        <a:p>
          <a:endParaRPr lang="en-US"/>
        </a:p>
      </dgm:t>
    </dgm:pt>
    <dgm:pt modelId="{5469625D-FD10-4268-9811-3DFB74D576B7}" type="pres">
      <dgm:prSet presAssocID="{92E86DF2-AD13-478B-8576-81958EA2C5B4}" presName="textaccent2" presStyleCnt="0"/>
      <dgm:spPr/>
    </dgm:pt>
    <dgm:pt modelId="{590C5606-4DA6-4D7E-9B53-F2771FFE2A03}" type="pres">
      <dgm:prSet presAssocID="{92E86DF2-AD13-478B-8576-81958EA2C5B4}" presName="accentRepeatNode" presStyleLbl="solidAlignAcc1" presStyleIdx="2" presStyleCnt="10"/>
      <dgm:spPr/>
    </dgm:pt>
    <dgm:pt modelId="{E8060213-3CEC-4A3C-AA4C-DA90FD2B8242}" type="pres">
      <dgm:prSet presAssocID="{5EE9A2BF-2FF1-4993-A468-2ECDEEEBA783}" presName="image2" presStyleCnt="0"/>
      <dgm:spPr/>
    </dgm:pt>
    <dgm:pt modelId="{AC62C8D6-D1D0-460A-9F71-18889D080973}" type="pres">
      <dgm:prSet presAssocID="{5EE9A2BF-2FF1-4993-A468-2ECDEEEBA783}" presName="imageRepeatNode" presStyleLbl="alignAcc1" presStyleIdx="1" presStyleCnt="5"/>
      <dgm:spPr/>
      <dgm:t>
        <a:bodyPr/>
        <a:lstStyle/>
        <a:p>
          <a:endParaRPr lang="en-US"/>
        </a:p>
      </dgm:t>
    </dgm:pt>
    <dgm:pt modelId="{E3B45024-6CCF-4A3B-90AE-A6773E0BEEA1}" type="pres">
      <dgm:prSet presAssocID="{5EE9A2BF-2FF1-4993-A468-2ECDEEEBA783}" presName="imageaccent2" presStyleCnt="0"/>
      <dgm:spPr/>
    </dgm:pt>
    <dgm:pt modelId="{586A68E2-2301-4CC6-951E-AED7F669EEDA}" type="pres">
      <dgm:prSet presAssocID="{5EE9A2BF-2FF1-4993-A468-2ECDEEEBA783}" presName="accentRepeatNode" presStyleLbl="solidAlignAcc1" presStyleIdx="3" presStyleCnt="10"/>
      <dgm:spPr/>
    </dgm:pt>
    <dgm:pt modelId="{6E581E55-BF05-4735-9E45-867BB0F57A7B}" type="pres">
      <dgm:prSet presAssocID="{29F29367-D1FF-4984-8BC6-D3EAB31BB4E3}" presName="text3" presStyleCnt="0"/>
      <dgm:spPr/>
    </dgm:pt>
    <dgm:pt modelId="{09AD0574-0DD6-4CFE-9B31-04D5C5FEA400}" type="pres">
      <dgm:prSet presAssocID="{29F29367-D1FF-4984-8BC6-D3EAB31BB4E3}" presName="textRepeatNode" presStyleLbl="alignNode1" presStyleIdx="2" presStyleCnt="5">
        <dgm:presLayoutVars>
          <dgm:chMax val="0"/>
          <dgm:chPref val="0"/>
          <dgm:bulletEnabled val="1"/>
        </dgm:presLayoutVars>
      </dgm:prSet>
      <dgm:spPr/>
      <dgm:t>
        <a:bodyPr/>
        <a:lstStyle/>
        <a:p>
          <a:endParaRPr lang="en-US"/>
        </a:p>
      </dgm:t>
    </dgm:pt>
    <dgm:pt modelId="{5A1DEE50-BD0E-43F3-BDED-32B47B9E6E2F}" type="pres">
      <dgm:prSet presAssocID="{29F29367-D1FF-4984-8BC6-D3EAB31BB4E3}" presName="textaccent3" presStyleCnt="0"/>
      <dgm:spPr/>
    </dgm:pt>
    <dgm:pt modelId="{BFFB6D13-7598-4C01-A9F5-8596ED8DEBC1}" type="pres">
      <dgm:prSet presAssocID="{29F29367-D1FF-4984-8BC6-D3EAB31BB4E3}" presName="accentRepeatNode" presStyleLbl="solidAlignAcc1" presStyleIdx="4" presStyleCnt="10"/>
      <dgm:spPr/>
    </dgm:pt>
    <dgm:pt modelId="{089B504B-845D-4713-BE71-497ABA9C8787}" type="pres">
      <dgm:prSet presAssocID="{19C07BF8-D097-44C9-A1B3-017D2C26E312}" presName="image3" presStyleCnt="0"/>
      <dgm:spPr/>
    </dgm:pt>
    <dgm:pt modelId="{C2E256B5-E509-4CA3-9B51-019CF0E054B7}" type="pres">
      <dgm:prSet presAssocID="{19C07BF8-D097-44C9-A1B3-017D2C26E312}" presName="imageRepeatNode" presStyleLbl="alignAcc1" presStyleIdx="2" presStyleCnt="5"/>
      <dgm:spPr/>
      <dgm:t>
        <a:bodyPr/>
        <a:lstStyle/>
        <a:p>
          <a:endParaRPr lang="en-US"/>
        </a:p>
      </dgm:t>
    </dgm:pt>
    <dgm:pt modelId="{C7C48699-C620-42B6-9ED3-391254DAC419}" type="pres">
      <dgm:prSet presAssocID="{19C07BF8-D097-44C9-A1B3-017D2C26E312}" presName="imageaccent3" presStyleCnt="0"/>
      <dgm:spPr/>
    </dgm:pt>
    <dgm:pt modelId="{2F49DAE2-FE57-42B7-AF83-21DECCA06502}" type="pres">
      <dgm:prSet presAssocID="{19C07BF8-D097-44C9-A1B3-017D2C26E312}" presName="accentRepeatNode" presStyleLbl="solidAlignAcc1" presStyleIdx="5" presStyleCnt="10"/>
      <dgm:spPr/>
    </dgm:pt>
    <dgm:pt modelId="{A6269E8B-99FA-4B33-9D10-563C46C48683}" type="pres">
      <dgm:prSet presAssocID="{8709FB19-130D-49AF-821E-BE697F3F512C}" presName="text4" presStyleCnt="0"/>
      <dgm:spPr/>
    </dgm:pt>
    <dgm:pt modelId="{CD8BCEA9-39BA-470D-B625-377035E29452}" type="pres">
      <dgm:prSet presAssocID="{8709FB19-130D-49AF-821E-BE697F3F512C}" presName="textRepeatNode" presStyleLbl="alignNode1" presStyleIdx="3" presStyleCnt="5">
        <dgm:presLayoutVars>
          <dgm:chMax val="0"/>
          <dgm:chPref val="0"/>
          <dgm:bulletEnabled val="1"/>
        </dgm:presLayoutVars>
      </dgm:prSet>
      <dgm:spPr/>
      <dgm:t>
        <a:bodyPr/>
        <a:lstStyle/>
        <a:p>
          <a:endParaRPr lang="en-US"/>
        </a:p>
      </dgm:t>
    </dgm:pt>
    <dgm:pt modelId="{07AA1BFA-A9FB-4EE2-BBBF-AB74145CBC86}" type="pres">
      <dgm:prSet presAssocID="{8709FB19-130D-49AF-821E-BE697F3F512C}" presName="textaccent4" presStyleCnt="0"/>
      <dgm:spPr/>
    </dgm:pt>
    <dgm:pt modelId="{BC75C3F2-D04A-4C56-8D38-4144289C9EA9}" type="pres">
      <dgm:prSet presAssocID="{8709FB19-130D-49AF-821E-BE697F3F512C}" presName="accentRepeatNode" presStyleLbl="solidAlignAcc1" presStyleIdx="6" presStyleCnt="10"/>
      <dgm:spPr/>
    </dgm:pt>
    <dgm:pt modelId="{9A8EA485-497E-499B-AC0E-69C4CDF48325}" type="pres">
      <dgm:prSet presAssocID="{281E282A-8681-44F8-A7CD-D1D3B74E9726}" presName="image4" presStyleCnt="0"/>
      <dgm:spPr/>
    </dgm:pt>
    <dgm:pt modelId="{6A3B01DF-737A-4C22-AAB4-28E22081B043}" type="pres">
      <dgm:prSet presAssocID="{281E282A-8681-44F8-A7CD-D1D3B74E9726}" presName="imageRepeatNode" presStyleLbl="alignAcc1" presStyleIdx="3" presStyleCnt="5"/>
      <dgm:spPr/>
      <dgm:t>
        <a:bodyPr/>
        <a:lstStyle/>
        <a:p>
          <a:endParaRPr lang="en-US"/>
        </a:p>
      </dgm:t>
    </dgm:pt>
    <dgm:pt modelId="{284EDA32-B418-4F79-8006-5534FA1A7C01}" type="pres">
      <dgm:prSet presAssocID="{281E282A-8681-44F8-A7CD-D1D3B74E9726}" presName="imageaccent4" presStyleCnt="0"/>
      <dgm:spPr/>
    </dgm:pt>
    <dgm:pt modelId="{85419576-7643-4B4A-8A20-C9819199CF6C}" type="pres">
      <dgm:prSet presAssocID="{281E282A-8681-44F8-A7CD-D1D3B74E9726}" presName="accentRepeatNode" presStyleLbl="solidAlignAcc1" presStyleIdx="7" presStyleCnt="10"/>
      <dgm:spPr/>
    </dgm:pt>
    <dgm:pt modelId="{F7B6478A-8943-4021-98CB-1BEA41973946}" type="pres">
      <dgm:prSet presAssocID="{28544C69-118C-483E-A8ED-912CC3A02BD7}" presName="text5" presStyleCnt="0"/>
      <dgm:spPr/>
    </dgm:pt>
    <dgm:pt modelId="{5DF766B0-DEEF-410F-A712-D734FCD59D12}" type="pres">
      <dgm:prSet presAssocID="{28544C69-118C-483E-A8ED-912CC3A02BD7}" presName="textRepeatNode" presStyleLbl="alignNode1" presStyleIdx="4" presStyleCnt="5">
        <dgm:presLayoutVars>
          <dgm:chMax val="0"/>
          <dgm:chPref val="0"/>
          <dgm:bulletEnabled val="1"/>
        </dgm:presLayoutVars>
      </dgm:prSet>
      <dgm:spPr/>
      <dgm:t>
        <a:bodyPr/>
        <a:lstStyle/>
        <a:p>
          <a:endParaRPr lang="en-US"/>
        </a:p>
      </dgm:t>
    </dgm:pt>
    <dgm:pt modelId="{F96FC087-77FE-40BD-8755-D358B591577A}" type="pres">
      <dgm:prSet presAssocID="{28544C69-118C-483E-A8ED-912CC3A02BD7}" presName="textaccent5" presStyleCnt="0"/>
      <dgm:spPr/>
    </dgm:pt>
    <dgm:pt modelId="{405E9F2F-18AC-4950-8C68-7D6639929069}" type="pres">
      <dgm:prSet presAssocID="{28544C69-118C-483E-A8ED-912CC3A02BD7}" presName="accentRepeatNode" presStyleLbl="solidAlignAcc1" presStyleIdx="8" presStyleCnt="10"/>
      <dgm:spPr/>
    </dgm:pt>
    <dgm:pt modelId="{C41ED472-A6C9-47C1-9FFC-0E1BD8B35378}" type="pres">
      <dgm:prSet presAssocID="{D730A798-7802-4468-8F0F-737CCE62B550}" presName="image5" presStyleCnt="0"/>
      <dgm:spPr/>
    </dgm:pt>
    <dgm:pt modelId="{A0781A3C-1BC0-4586-9363-4ED8BD07FAB6}" type="pres">
      <dgm:prSet presAssocID="{D730A798-7802-4468-8F0F-737CCE62B550}" presName="imageRepeatNode" presStyleLbl="alignAcc1" presStyleIdx="4" presStyleCnt="5"/>
      <dgm:spPr/>
      <dgm:t>
        <a:bodyPr/>
        <a:lstStyle/>
        <a:p>
          <a:endParaRPr lang="en-US"/>
        </a:p>
      </dgm:t>
    </dgm:pt>
    <dgm:pt modelId="{670B7FE2-F965-4828-B309-171AB20C3171}" type="pres">
      <dgm:prSet presAssocID="{D730A798-7802-4468-8F0F-737CCE62B550}" presName="imageaccent5" presStyleCnt="0"/>
      <dgm:spPr/>
    </dgm:pt>
    <dgm:pt modelId="{D432C3AE-8A71-41B2-B7B3-9013A190E135}" type="pres">
      <dgm:prSet presAssocID="{D730A798-7802-4468-8F0F-737CCE62B550}" presName="accentRepeatNode" presStyleLbl="solidAlignAcc1" presStyleIdx="9" presStyleCnt="10"/>
      <dgm:spPr/>
    </dgm:pt>
  </dgm:ptLst>
  <dgm:cxnLst>
    <dgm:cxn modelId="{2CC4A737-C029-442F-9577-B1CD5695BA57}" type="presOf" srcId="{8709FB19-130D-49AF-821E-BE697F3F512C}" destId="{CD8BCEA9-39BA-470D-B625-377035E29452}" srcOrd="0" destOrd="0" presId="urn:microsoft.com/office/officeart/2008/layout/HexagonCluster"/>
    <dgm:cxn modelId="{9A55FC9C-CAE5-495D-B1BD-8BA8057CD4B5}" srcId="{C5AF3D89-8CEA-4FDA-89A3-C9098EA5F824}" destId="{00B479C9-CEC9-49A2-B0CE-F19B7FCAB40A}" srcOrd="0" destOrd="0" parTransId="{F6B55C45-DD20-4B0D-8863-42811DCB6545}" sibTransId="{AED92028-2AED-465F-8C43-5C7449F2D6F5}"/>
    <dgm:cxn modelId="{4241C1C1-7EAB-4737-A1AA-5AD84822CFC5}" type="presOf" srcId="{C5AF3D89-8CEA-4FDA-89A3-C9098EA5F824}" destId="{D16EE8E3-A0F7-446E-9387-74B5BEE47947}" srcOrd="0" destOrd="0" presId="urn:microsoft.com/office/officeart/2008/layout/HexagonCluster"/>
    <dgm:cxn modelId="{18828EE5-A92C-4F4A-85C0-18F7B73ABEDC}" type="presOf" srcId="{281E282A-8681-44F8-A7CD-D1D3B74E9726}" destId="{6A3B01DF-737A-4C22-AAB4-28E22081B043}" srcOrd="0" destOrd="0" presId="urn:microsoft.com/office/officeart/2008/layout/HexagonCluster"/>
    <dgm:cxn modelId="{A8CB2E77-6E42-478A-B64F-592D9DE14BD0}" srcId="{C5AF3D89-8CEA-4FDA-89A3-C9098EA5F824}" destId="{92E86DF2-AD13-478B-8576-81958EA2C5B4}" srcOrd="1" destOrd="0" parTransId="{2F0B2C6C-E2A6-4C9C-A585-695F24829C7E}" sibTransId="{5EE9A2BF-2FF1-4993-A468-2ECDEEEBA783}"/>
    <dgm:cxn modelId="{7D33E63D-E85F-478F-A393-61381CCBD9CE}" srcId="{C5AF3D89-8CEA-4FDA-89A3-C9098EA5F824}" destId="{29F29367-D1FF-4984-8BC6-D3EAB31BB4E3}" srcOrd="2" destOrd="0" parTransId="{F33D6653-CEE0-4A2E-8D70-B67813B9F495}" sibTransId="{19C07BF8-D097-44C9-A1B3-017D2C26E312}"/>
    <dgm:cxn modelId="{5F47B74C-E945-452C-9135-2CB7D8480664}" type="presOf" srcId="{19C07BF8-D097-44C9-A1B3-017D2C26E312}" destId="{C2E256B5-E509-4CA3-9B51-019CF0E054B7}" srcOrd="0" destOrd="0" presId="urn:microsoft.com/office/officeart/2008/layout/HexagonCluster"/>
    <dgm:cxn modelId="{0A090BA3-25F9-47B2-A03E-55E30A398AF9}" type="presOf" srcId="{5EE9A2BF-2FF1-4993-A468-2ECDEEEBA783}" destId="{AC62C8D6-D1D0-460A-9F71-18889D080973}" srcOrd="0" destOrd="0" presId="urn:microsoft.com/office/officeart/2008/layout/HexagonCluster"/>
    <dgm:cxn modelId="{236DCA8F-5D2E-40D6-8178-FF9AACE588EB}" type="presOf" srcId="{92E86DF2-AD13-478B-8576-81958EA2C5B4}" destId="{82BCC6CB-E176-46DC-A7D8-BB03AAD848BB}" srcOrd="0" destOrd="0" presId="urn:microsoft.com/office/officeart/2008/layout/HexagonCluster"/>
    <dgm:cxn modelId="{DEF1271D-6BD7-4878-A294-95E806681613}" type="presOf" srcId="{00B479C9-CEC9-49A2-B0CE-F19B7FCAB40A}" destId="{FB7A7DAD-BB42-484F-9209-8E24C3B3338B}" srcOrd="0" destOrd="0" presId="urn:microsoft.com/office/officeart/2008/layout/HexagonCluster"/>
    <dgm:cxn modelId="{DB2B7F48-513E-44B7-99AF-1F647AF5EA5E}" srcId="{C5AF3D89-8CEA-4FDA-89A3-C9098EA5F824}" destId="{8709FB19-130D-49AF-821E-BE697F3F512C}" srcOrd="3" destOrd="0" parTransId="{541E353A-122E-4310-B84B-B3F3BBB424A4}" sibTransId="{281E282A-8681-44F8-A7CD-D1D3B74E9726}"/>
    <dgm:cxn modelId="{E8E5EEA4-B4FA-4FE4-ABD1-007B7BE90220}" type="presOf" srcId="{28544C69-118C-483E-A8ED-912CC3A02BD7}" destId="{5DF766B0-DEEF-410F-A712-D734FCD59D12}" srcOrd="0" destOrd="0" presId="urn:microsoft.com/office/officeart/2008/layout/HexagonCluster"/>
    <dgm:cxn modelId="{0CC5D9E8-865B-454F-A8BE-7C9013ED9168}" type="presOf" srcId="{29F29367-D1FF-4984-8BC6-D3EAB31BB4E3}" destId="{09AD0574-0DD6-4CFE-9B31-04D5C5FEA400}" srcOrd="0" destOrd="0" presId="urn:microsoft.com/office/officeart/2008/layout/HexagonCluster"/>
    <dgm:cxn modelId="{24B631E0-77BC-4277-80D8-1EFB23C10424}" type="presOf" srcId="{AED92028-2AED-465F-8C43-5C7449F2D6F5}" destId="{B7899529-1908-440A-AE4F-30DE0E0998A3}" srcOrd="0" destOrd="0" presId="urn:microsoft.com/office/officeart/2008/layout/HexagonCluster"/>
    <dgm:cxn modelId="{07D2E1DC-F84D-4BD9-B468-2BE3C55997E4}" type="presOf" srcId="{D730A798-7802-4468-8F0F-737CCE62B550}" destId="{A0781A3C-1BC0-4586-9363-4ED8BD07FAB6}" srcOrd="0" destOrd="0" presId="urn:microsoft.com/office/officeart/2008/layout/HexagonCluster"/>
    <dgm:cxn modelId="{50960A10-1C82-4269-AD79-FF7C9E7D4D7F}" srcId="{C5AF3D89-8CEA-4FDA-89A3-C9098EA5F824}" destId="{28544C69-118C-483E-A8ED-912CC3A02BD7}" srcOrd="4" destOrd="0" parTransId="{238C1976-9FC8-4EAD-B246-D71735DB82B1}" sibTransId="{D730A798-7802-4468-8F0F-737CCE62B550}"/>
    <dgm:cxn modelId="{94C7B0FA-1710-4613-A105-2173F1A88597}" type="presParOf" srcId="{D16EE8E3-A0F7-446E-9387-74B5BEE47947}" destId="{D7140B66-A60D-4176-A6C4-C5408CF0F4E8}" srcOrd="0" destOrd="0" presId="urn:microsoft.com/office/officeart/2008/layout/HexagonCluster"/>
    <dgm:cxn modelId="{DEA9E1CB-4798-499F-A839-CB6F60FDB329}" type="presParOf" srcId="{D7140B66-A60D-4176-A6C4-C5408CF0F4E8}" destId="{FB7A7DAD-BB42-484F-9209-8E24C3B3338B}" srcOrd="0" destOrd="0" presId="urn:microsoft.com/office/officeart/2008/layout/HexagonCluster"/>
    <dgm:cxn modelId="{D5728474-861D-4FC4-9F34-BAB2D1049F8B}" type="presParOf" srcId="{D16EE8E3-A0F7-446E-9387-74B5BEE47947}" destId="{D5B26B19-8C9C-4678-AEB1-9C0B4ACD561E}" srcOrd="1" destOrd="0" presId="urn:microsoft.com/office/officeart/2008/layout/HexagonCluster"/>
    <dgm:cxn modelId="{C7F4F9D2-C4F2-49B9-9A6F-580C06C58B9E}" type="presParOf" srcId="{D5B26B19-8C9C-4678-AEB1-9C0B4ACD561E}" destId="{2719A447-E835-4BF5-A5AB-C3C127CCD038}" srcOrd="0" destOrd="0" presId="urn:microsoft.com/office/officeart/2008/layout/HexagonCluster"/>
    <dgm:cxn modelId="{B3D3A8BA-C54A-4F62-88AC-1CC201BB2D17}" type="presParOf" srcId="{D16EE8E3-A0F7-446E-9387-74B5BEE47947}" destId="{9C8FBAEF-FB88-4A1C-A401-DBDED28277AB}" srcOrd="2" destOrd="0" presId="urn:microsoft.com/office/officeart/2008/layout/HexagonCluster"/>
    <dgm:cxn modelId="{B39AC22F-0A1B-4E8D-90A5-B5B960000F9E}" type="presParOf" srcId="{9C8FBAEF-FB88-4A1C-A401-DBDED28277AB}" destId="{B7899529-1908-440A-AE4F-30DE0E0998A3}" srcOrd="0" destOrd="0" presId="urn:microsoft.com/office/officeart/2008/layout/HexagonCluster"/>
    <dgm:cxn modelId="{85E31307-5FB1-4120-93D8-6EACB302B426}" type="presParOf" srcId="{D16EE8E3-A0F7-446E-9387-74B5BEE47947}" destId="{3A81C134-BB1E-4695-BBF7-6A5F5E1146DA}" srcOrd="3" destOrd="0" presId="urn:microsoft.com/office/officeart/2008/layout/HexagonCluster"/>
    <dgm:cxn modelId="{6001EB02-9FDB-4543-9ADE-449D76F892D6}" type="presParOf" srcId="{3A81C134-BB1E-4695-BBF7-6A5F5E1146DA}" destId="{9B27B6E1-DA1A-450D-AFCD-5F1DD4307BD2}" srcOrd="0" destOrd="0" presId="urn:microsoft.com/office/officeart/2008/layout/HexagonCluster"/>
    <dgm:cxn modelId="{DCA0961C-CBEF-4813-B470-89FDA71CF0DC}" type="presParOf" srcId="{D16EE8E3-A0F7-446E-9387-74B5BEE47947}" destId="{D8741B6E-EFAB-4A83-A334-4653FC472637}" srcOrd="4" destOrd="0" presId="urn:microsoft.com/office/officeart/2008/layout/HexagonCluster"/>
    <dgm:cxn modelId="{38F51D77-661C-413F-9E65-3248ABA03794}" type="presParOf" srcId="{D8741B6E-EFAB-4A83-A334-4653FC472637}" destId="{82BCC6CB-E176-46DC-A7D8-BB03AAD848BB}" srcOrd="0" destOrd="0" presId="urn:microsoft.com/office/officeart/2008/layout/HexagonCluster"/>
    <dgm:cxn modelId="{7EFD690F-7E22-48EB-9DF1-077ACB366251}" type="presParOf" srcId="{D16EE8E3-A0F7-446E-9387-74B5BEE47947}" destId="{5469625D-FD10-4268-9811-3DFB74D576B7}" srcOrd="5" destOrd="0" presId="urn:microsoft.com/office/officeart/2008/layout/HexagonCluster"/>
    <dgm:cxn modelId="{C03437F9-4FA2-4696-A683-B8A2D95318ED}" type="presParOf" srcId="{5469625D-FD10-4268-9811-3DFB74D576B7}" destId="{590C5606-4DA6-4D7E-9B53-F2771FFE2A03}" srcOrd="0" destOrd="0" presId="urn:microsoft.com/office/officeart/2008/layout/HexagonCluster"/>
    <dgm:cxn modelId="{75C951D6-588A-4BE0-AF58-75D9AE0217A1}" type="presParOf" srcId="{D16EE8E3-A0F7-446E-9387-74B5BEE47947}" destId="{E8060213-3CEC-4A3C-AA4C-DA90FD2B8242}" srcOrd="6" destOrd="0" presId="urn:microsoft.com/office/officeart/2008/layout/HexagonCluster"/>
    <dgm:cxn modelId="{7BDB9D8A-B21F-4875-A84F-0115764DA89E}" type="presParOf" srcId="{E8060213-3CEC-4A3C-AA4C-DA90FD2B8242}" destId="{AC62C8D6-D1D0-460A-9F71-18889D080973}" srcOrd="0" destOrd="0" presId="urn:microsoft.com/office/officeart/2008/layout/HexagonCluster"/>
    <dgm:cxn modelId="{73B990C1-6DE5-47D1-819A-5AA1773481B1}" type="presParOf" srcId="{D16EE8E3-A0F7-446E-9387-74B5BEE47947}" destId="{E3B45024-6CCF-4A3B-90AE-A6773E0BEEA1}" srcOrd="7" destOrd="0" presId="urn:microsoft.com/office/officeart/2008/layout/HexagonCluster"/>
    <dgm:cxn modelId="{E38B9EC1-0DA5-474D-BDCD-48DEB5547EED}" type="presParOf" srcId="{E3B45024-6CCF-4A3B-90AE-A6773E0BEEA1}" destId="{586A68E2-2301-4CC6-951E-AED7F669EEDA}" srcOrd="0" destOrd="0" presId="urn:microsoft.com/office/officeart/2008/layout/HexagonCluster"/>
    <dgm:cxn modelId="{06EE7BCB-53FE-4DD3-BB96-AF97DC484FB2}" type="presParOf" srcId="{D16EE8E3-A0F7-446E-9387-74B5BEE47947}" destId="{6E581E55-BF05-4735-9E45-867BB0F57A7B}" srcOrd="8" destOrd="0" presId="urn:microsoft.com/office/officeart/2008/layout/HexagonCluster"/>
    <dgm:cxn modelId="{4275F047-13C2-430B-8C50-A71A9ECE6D99}" type="presParOf" srcId="{6E581E55-BF05-4735-9E45-867BB0F57A7B}" destId="{09AD0574-0DD6-4CFE-9B31-04D5C5FEA400}" srcOrd="0" destOrd="0" presId="urn:microsoft.com/office/officeart/2008/layout/HexagonCluster"/>
    <dgm:cxn modelId="{7EECAC82-FED3-4286-B249-8C669C53D37E}" type="presParOf" srcId="{D16EE8E3-A0F7-446E-9387-74B5BEE47947}" destId="{5A1DEE50-BD0E-43F3-BDED-32B47B9E6E2F}" srcOrd="9" destOrd="0" presId="urn:microsoft.com/office/officeart/2008/layout/HexagonCluster"/>
    <dgm:cxn modelId="{F6DE7F66-9F2F-46C5-9B0C-5DA04DE6A21D}" type="presParOf" srcId="{5A1DEE50-BD0E-43F3-BDED-32B47B9E6E2F}" destId="{BFFB6D13-7598-4C01-A9F5-8596ED8DEBC1}" srcOrd="0" destOrd="0" presId="urn:microsoft.com/office/officeart/2008/layout/HexagonCluster"/>
    <dgm:cxn modelId="{82AA92E8-9C9D-47D0-BF5A-B7F89BAD5088}" type="presParOf" srcId="{D16EE8E3-A0F7-446E-9387-74B5BEE47947}" destId="{089B504B-845D-4713-BE71-497ABA9C8787}" srcOrd="10" destOrd="0" presId="urn:microsoft.com/office/officeart/2008/layout/HexagonCluster"/>
    <dgm:cxn modelId="{F4FD7FBE-370E-4B8E-BA6A-F9DC5BD11A1A}" type="presParOf" srcId="{089B504B-845D-4713-BE71-497ABA9C8787}" destId="{C2E256B5-E509-4CA3-9B51-019CF0E054B7}" srcOrd="0" destOrd="0" presId="urn:microsoft.com/office/officeart/2008/layout/HexagonCluster"/>
    <dgm:cxn modelId="{282B5E21-F72E-44E4-B2DE-D1A6E49EEB6B}" type="presParOf" srcId="{D16EE8E3-A0F7-446E-9387-74B5BEE47947}" destId="{C7C48699-C620-42B6-9ED3-391254DAC419}" srcOrd="11" destOrd="0" presId="urn:microsoft.com/office/officeart/2008/layout/HexagonCluster"/>
    <dgm:cxn modelId="{8516C8EA-1764-4DF7-AFCB-CADE951EAE72}" type="presParOf" srcId="{C7C48699-C620-42B6-9ED3-391254DAC419}" destId="{2F49DAE2-FE57-42B7-AF83-21DECCA06502}" srcOrd="0" destOrd="0" presId="urn:microsoft.com/office/officeart/2008/layout/HexagonCluster"/>
    <dgm:cxn modelId="{AB224A46-4CFF-43B1-8A25-5BA640F23D7C}" type="presParOf" srcId="{D16EE8E3-A0F7-446E-9387-74B5BEE47947}" destId="{A6269E8B-99FA-4B33-9D10-563C46C48683}" srcOrd="12" destOrd="0" presId="urn:microsoft.com/office/officeart/2008/layout/HexagonCluster"/>
    <dgm:cxn modelId="{B21CEB2C-BBC3-453C-993B-A0BB82080F8C}" type="presParOf" srcId="{A6269E8B-99FA-4B33-9D10-563C46C48683}" destId="{CD8BCEA9-39BA-470D-B625-377035E29452}" srcOrd="0" destOrd="0" presId="urn:microsoft.com/office/officeart/2008/layout/HexagonCluster"/>
    <dgm:cxn modelId="{71755EB1-DF5C-4B37-8D6F-8F4202D68B6D}" type="presParOf" srcId="{D16EE8E3-A0F7-446E-9387-74B5BEE47947}" destId="{07AA1BFA-A9FB-4EE2-BBBF-AB74145CBC86}" srcOrd="13" destOrd="0" presId="urn:microsoft.com/office/officeart/2008/layout/HexagonCluster"/>
    <dgm:cxn modelId="{B9DA7FBE-56ED-43D1-B5D3-0FD9A5F04E34}" type="presParOf" srcId="{07AA1BFA-A9FB-4EE2-BBBF-AB74145CBC86}" destId="{BC75C3F2-D04A-4C56-8D38-4144289C9EA9}" srcOrd="0" destOrd="0" presId="urn:microsoft.com/office/officeart/2008/layout/HexagonCluster"/>
    <dgm:cxn modelId="{25AB5EAD-0F05-44BA-9270-A5D694B3629C}" type="presParOf" srcId="{D16EE8E3-A0F7-446E-9387-74B5BEE47947}" destId="{9A8EA485-497E-499B-AC0E-69C4CDF48325}" srcOrd="14" destOrd="0" presId="urn:microsoft.com/office/officeart/2008/layout/HexagonCluster"/>
    <dgm:cxn modelId="{E5BAF686-E457-4D1C-9669-6207E5912792}" type="presParOf" srcId="{9A8EA485-497E-499B-AC0E-69C4CDF48325}" destId="{6A3B01DF-737A-4C22-AAB4-28E22081B043}" srcOrd="0" destOrd="0" presId="urn:microsoft.com/office/officeart/2008/layout/HexagonCluster"/>
    <dgm:cxn modelId="{93831699-3157-4652-B45C-825784140C69}" type="presParOf" srcId="{D16EE8E3-A0F7-446E-9387-74B5BEE47947}" destId="{284EDA32-B418-4F79-8006-5534FA1A7C01}" srcOrd="15" destOrd="0" presId="urn:microsoft.com/office/officeart/2008/layout/HexagonCluster"/>
    <dgm:cxn modelId="{9D0FD628-46BC-4B6E-AE9D-BDE0919980AC}" type="presParOf" srcId="{284EDA32-B418-4F79-8006-5534FA1A7C01}" destId="{85419576-7643-4B4A-8A20-C9819199CF6C}" srcOrd="0" destOrd="0" presId="urn:microsoft.com/office/officeart/2008/layout/HexagonCluster"/>
    <dgm:cxn modelId="{98F4F53F-12AD-433B-AA06-5AB3FF6D9451}" type="presParOf" srcId="{D16EE8E3-A0F7-446E-9387-74B5BEE47947}" destId="{F7B6478A-8943-4021-98CB-1BEA41973946}" srcOrd="16" destOrd="0" presId="urn:microsoft.com/office/officeart/2008/layout/HexagonCluster"/>
    <dgm:cxn modelId="{775A4E7F-C4DB-40B9-8B30-EFB48F5D7635}" type="presParOf" srcId="{F7B6478A-8943-4021-98CB-1BEA41973946}" destId="{5DF766B0-DEEF-410F-A712-D734FCD59D12}" srcOrd="0" destOrd="0" presId="urn:microsoft.com/office/officeart/2008/layout/HexagonCluster"/>
    <dgm:cxn modelId="{A1318603-864C-45D0-9291-3D78194AFCC5}" type="presParOf" srcId="{D16EE8E3-A0F7-446E-9387-74B5BEE47947}" destId="{F96FC087-77FE-40BD-8755-D358B591577A}" srcOrd="17" destOrd="0" presId="urn:microsoft.com/office/officeart/2008/layout/HexagonCluster"/>
    <dgm:cxn modelId="{5231D420-0406-4EE8-8CE6-9A0D8C630F3C}" type="presParOf" srcId="{F96FC087-77FE-40BD-8755-D358B591577A}" destId="{405E9F2F-18AC-4950-8C68-7D6639929069}" srcOrd="0" destOrd="0" presId="urn:microsoft.com/office/officeart/2008/layout/HexagonCluster"/>
    <dgm:cxn modelId="{7A4B8D94-A6F1-4767-B625-2B82BF784A7E}" type="presParOf" srcId="{D16EE8E3-A0F7-446E-9387-74B5BEE47947}" destId="{C41ED472-A6C9-47C1-9FFC-0E1BD8B35378}" srcOrd="18" destOrd="0" presId="urn:microsoft.com/office/officeart/2008/layout/HexagonCluster"/>
    <dgm:cxn modelId="{CB33328B-8BE5-423B-8063-9779D18D891C}" type="presParOf" srcId="{C41ED472-A6C9-47C1-9FFC-0E1BD8B35378}" destId="{A0781A3C-1BC0-4586-9363-4ED8BD07FAB6}" srcOrd="0" destOrd="0" presId="urn:microsoft.com/office/officeart/2008/layout/HexagonCluster"/>
    <dgm:cxn modelId="{07EBE7A0-731E-4265-950F-89AFE3666558}" type="presParOf" srcId="{D16EE8E3-A0F7-446E-9387-74B5BEE47947}" destId="{670B7FE2-F965-4828-B309-171AB20C3171}" srcOrd="19" destOrd="0" presId="urn:microsoft.com/office/officeart/2008/layout/HexagonCluster"/>
    <dgm:cxn modelId="{E6278C2B-A510-4F1B-9FE7-C0AC16F545A9}" type="presParOf" srcId="{670B7FE2-F965-4828-B309-171AB20C3171}" destId="{D432C3AE-8A71-41B2-B7B3-9013A190E135}"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A7DAD-BB42-484F-9209-8E24C3B3338B}">
      <dsp:nvSpPr>
        <dsp:cNvPr id="0" name=""/>
        <dsp:cNvSpPr/>
      </dsp:nvSpPr>
      <dsp:spPr>
        <a:xfrm>
          <a:off x="1335664" y="2574465"/>
          <a:ext cx="1552102" cy="1332526"/>
        </a:xfrm>
        <a:prstGeom prst="hexagon">
          <a:avLst>
            <a:gd name="adj" fmla="val 25000"/>
            <a:gd name="vf" fmla="val 115470"/>
          </a:avLst>
        </a:prstGeom>
        <a:solidFill>
          <a:schemeClr val="accent2">
            <a:shade val="5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940" rIns="0" bIns="27940" numCol="1" spcCol="1270" anchor="ctr" anchorCtr="0">
          <a:noAutofit/>
        </a:bodyPr>
        <a:lstStyle/>
        <a:p>
          <a:pPr lvl="0" algn="ctr" defTabSz="977900">
            <a:lnSpc>
              <a:spcPct val="90000"/>
            </a:lnSpc>
            <a:spcBef>
              <a:spcPct val="0"/>
            </a:spcBef>
            <a:spcAft>
              <a:spcPct val="35000"/>
            </a:spcAft>
          </a:pPr>
          <a:r>
            <a:rPr lang="en-US" sz="2200" kern="1200" dirty="0" smtClean="0">
              <a:latin typeface="Arial Narrow" panose="020B0606020202030204" pitchFamily="34" charset="0"/>
            </a:rPr>
            <a:t>Religion</a:t>
          </a:r>
          <a:endParaRPr lang="en-US" sz="2200" kern="1200" dirty="0">
            <a:latin typeface="Arial Narrow" panose="020B0606020202030204" pitchFamily="34" charset="0"/>
          </a:endParaRPr>
        </a:p>
      </dsp:txBody>
      <dsp:txXfrm>
        <a:off x="1576050" y="2780843"/>
        <a:ext cx="1071330" cy="919770"/>
      </dsp:txXfrm>
    </dsp:sp>
    <dsp:sp modelId="{2719A447-E835-4BF5-A5AB-C3C127CCD038}">
      <dsp:nvSpPr>
        <dsp:cNvPr id="0" name=""/>
        <dsp:cNvSpPr/>
      </dsp:nvSpPr>
      <dsp:spPr>
        <a:xfrm>
          <a:off x="1372697" y="3170324"/>
          <a:ext cx="181051" cy="156058"/>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899529-1908-440A-AE4F-30DE0E0998A3}">
      <dsp:nvSpPr>
        <dsp:cNvPr id="0" name=""/>
        <dsp:cNvSpPr/>
      </dsp:nvSpPr>
      <dsp:spPr>
        <a:xfrm>
          <a:off x="0" y="1837798"/>
          <a:ext cx="1552102" cy="1332526"/>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27B6E1-DA1A-450D-AFCD-5F1DD4307BD2}">
      <dsp:nvSpPr>
        <dsp:cNvPr id="0" name=""/>
        <dsp:cNvSpPr/>
      </dsp:nvSpPr>
      <dsp:spPr>
        <a:xfrm>
          <a:off x="1063264" y="2993340"/>
          <a:ext cx="181051" cy="156058"/>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BCC6CB-E176-46DC-A7D8-BB03AAD848BB}">
      <dsp:nvSpPr>
        <dsp:cNvPr id="0" name=""/>
        <dsp:cNvSpPr/>
      </dsp:nvSpPr>
      <dsp:spPr>
        <a:xfrm>
          <a:off x="2671328" y="1833542"/>
          <a:ext cx="1552102" cy="1332526"/>
        </a:xfrm>
        <a:prstGeom prst="hexagon">
          <a:avLst>
            <a:gd name="adj" fmla="val 25000"/>
            <a:gd name="vf" fmla="val 115470"/>
          </a:avLst>
        </a:prstGeom>
        <a:solidFill>
          <a:schemeClr val="accent2">
            <a:shade val="50000"/>
            <a:hueOff val="-16594"/>
            <a:satOff val="-3364"/>
            <a:lumOff val="18500"/>
            <a:alphaOff val="0"/>
          </a:schemeClr>
        </a:solidFill>
        <a:ln w="25400" cap="flat" cmpd="sng" algn="ctr">
          <a:solidFill>
            <a:schemeClr val="accent2">
              <a:shade val="50000"/>
              <a:hueOff val="-16594"/>
              <a:satOff val="-3364"/>
              <a:lumOff val="185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940" rIns="0" bIns="27940" numCol="1" spcCol="1270" anchor="ctr" anchorCtr="0">
          <a:noAutofit/>
        </a:bodyPr>
        <a:lstStyle/>
        <a:p>
          <a:pPr lvl="0" algn="ctr" defTabSz="977900">
            <a:lnSpc>
              <a:spcPct val="90000"/>
            </a:lnSpc>
            <a:spcBef>
              <a:spcPct val="0"/>
            </a:spcBef>
            <a:spcAft>
              <a:spcPct val="35000"/>
            </a:spcAft>
          </a:pPr>
          <a:r>
            <a:rPr lang="en-US" sz="2200" kern="1200" dirty="0" smtClean="0">
              <a:latin typeface="Arial Narrow" panose="020B0606020202030204" pitchFamily="34" charset="0"/>
            </a:rPr>
            <a:t>Nationality</a:t>
          </a:r>
          <a:endParaRPr lang="en-US" sz="2200" kern="1200" dirty="0">
            <a:latin typeface="Arial Narrow" panose="020B0606020202030204" pitchFamily="34" charset="0"/>
          </a:endParaRPr>
        </a:p>
      </dsp:txBody>
      <dsp:txXfrm>
        <a:off x="2911714" y="2039920"/>
        <a:ext cx="1071330" cy="919770"/>
      </dsp:txXfrm>
    </dsp:sp>
    <dsp:sp modelId="{590C5606-4DA6-4D7E-9B53-F2771FFE2A03}">
      <dsp:nvSpPr>
        <dsp:cNvPr id="0" name=""/>
        <dsp:cNvSpPr/>
      </dsp:nvSpPr>
      <dsp:spPr>
        <a:xfrm>
          <a:off x="3739530" y="2986246"/>
          <a:ext cx="181051" cy="156058"/>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62C8D6-D1D0-460A-9F71-18889D080973}">
      <dsp:nvSpPr>
        <dsp:cNvPr id="0" name=""/>
        <dsp:cNvSpPr/>
      </dsp:nvSpPr>
      <dsp:spPr>
        <a:xfrm>
          <a:off x="4006169" y="2571627"/>
          <a:ext cx="1552102" cy="1332526"/>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w="25400" cap="flat" cmpd="sng" algn="ctr">
          <a:solidFill>
            <a:schemeClr val="accent2">
              <a:shade val="50000"/>
              <a:hueOff val="-15940"/>
              <a:satOff val="-2910"/>
              <a:lumOff val="16843"/>
              <a:alphaOff val="0"/>
            </a:schemeClr>
          </a:solidFill>
          <a:prstDash val="solid"/>
        </a:ln>
        <a:effectLst/>
      </dsp:spPr>
      <dsp:style>
        <a:lnRef idx="2">
          <a:scrgbClr r="0" g="0" b="0"/>
        </a:lnRef>
        <a:fillRef idx="1">
          <a:scrgbClr r="0" g="0" b="0"/>
        </a:fillRef>
        <a:effectRef idx="0">
          <a:scrgbClr r="0" g="0" b="0"/>
        </a:effectRef>
        <a:fontRef idx="minor"/>
      </dsp:style>
    </dsp:sp>
    <dsp:sp modelId="{586A68E2-2301-4CC6-951E-AED7F669EEDA}">
      <dsp:nvSpPr>
        <dsp:cNvPr id="0" name=""/>
        <dsp:cNvSpPr/>
      </dsp:nvSpPr>
      <dsp:spPr>
        <a:xfrm>
          <a:off x="4044025" y="3164649"/>
          <a:ext cx="181051" cy="156058"/>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AD0574-0DD6-4CFE-9B31-04D5C5FEA400}">
      <dsp:nvSpPr>
        <dsp:cNvPr id="0" name=""/>
        <dsp:cNvSpPr/>
      </dsp:nvSpPr>
      <dsp:spPr>
        <a:xfrm>
          <a:off x="1335664" y="1101131"/>
          <a:ext cx="1552102" cy="1332526"/>
        </a:xfrm>
        <a:prstGeom prst="hexagon">
          <a:avLst>
            <a:gd name="adj" fmla="val 25000"/>
            <a:gd name="vf" fmla="val 115470"/>
          </a:avLst>
        </a:prstGeom>
        <a:solidFill>
          <a:schemeClr val="accent2">
            <a:shade val="50000"/>
            <a:hueOff val="-33187"/>
            <a:satOff val="-6727"/>
            <a:lumOff val="37001"/>
            <a:alphaOff val="0"/>
          </a:schemeClr>
        </a:solidFill>
        <a:ln w="25400" cap="flat" cmpd="sng" algn="ctr">
          <a:solidFill>
            <a:schemeClr val="accent2">
              <a:shade val="50000"/>
              <a:hueOff val="-33187"/>
              <a:satOff val="-6727"/>
              <a:lumOff val="3700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940" rIns="0" bIns="27940" numCol="1" spcCol="1270" anchor="ctr" anchorCtr="0">
          <a:noAutofit/>
        </a:bodyPr>
        <a:lstStyle/>
        <a:p>
          <a:pPr lvl="0" algn="ctr" defTabSz="977900">
            <a:lnSpc>
              <a:spcPct val="90000"/>
            </a:lnSpc>
            <a:spcBef>
              <a:spcPct val="0"/>
            </a:spcBef>
            <a:spcAft>
              <a:spcPct val="35000"/>
            </a:spcAft>
          </a:pPr>
          <a:r>
            <a:rPr lang="en-US" sz="2200" kern="1200" dirty="0" smtClean="0">
              <a:latin typeface="Arial Narrow" panose="020B0606020202030204" pitchFamily="34" charset="0"/>
            </a:rPr>
            <a:t>Race</a:t>
          </a:r>
          <a:endParaRPr lang="en-US" sz="2200" kern="1200" dirty="0">
            <a:latin typeface="Arial Narrow" panose="020B0606020202030204" pitchFamily="34" charset="0"/>
          </a:endParaRPr>
        </a:p>
      </dsp:txBody>
      <dsp:txXfrm>
        <a:off x="1576050" y="1307509"/>
        <a:ext cx="1071330" cy="919770"/>
      </dsp:txXfrm>
    </dsp:sp>
    <dsp:sp modelId="{BFFB6D13-7598-4C01-A9F5-8596ED8DEBC1}">
      <dsp:nvSpPr>
        <dsp:cNvPr id="0" name=""/>
        <dsp:cNvSpPr/>
      </dsp:nvSpPr>
      <dsp:spPr>
        <a:xfrm>
          <a:off x="2398928" y="1126313"/>
          <a:ext cx="181051" cy="156058"/>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E256B5-E509-4CA3-9B51-019CF0E054B7}">
      <dsp:nvSpPr>
        <dsp:cNvPr id="0" name=""/>
        <dsp:cNvSpPr/>
      </dsp:nvSpPr>
      <dsp:spPr>
        <a:xfrm>
          <a:off x="2671328" y="360208"/>
          <a:ext cx="1552102" cy="1332526"/>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5000" r="-15000"/>
          </a:stretch>
        </a:blipFill>
        <a:ln w="25400" cap="flat" cmpd="sng" algn="ctr">
          <a:solidFill>
            <a:schemeClr val="accent2">
              <a:shade val="50000"/>
              <a:hueOff val="-31880"/>
              <a:satOff val="-5821"/>
              <a:lumOff val="33686"/>
              <a:alphaOff val="0"/>
            </a:schemeClr>
          </a:solidFill>
          <a:prstDash val="solid"/>
        </a:ln>
        <a:effectLst/>
      </dsp:spPr>
      <dsp:style>
        <a:lnRef idx="2">
          <a:scrgbClr r="0" g="0" b="0"/>
        </a:lnRef>
        <a:fillRef idx="1">
          <a:scrgbClr r="0" g="0" b="0"/>
        </a:fillRef>
        <a:effectRef idx="0">
          <a:scrgbClr r="0" g="0" b="0"/>
        </a:effectRef>
        <a:fontRef idx="minor"/>
      </dsp:style>
    </dsp:sp>
    <dsp:sp modelId="{2F49DAE2-FE57-42B7-AF83-21DECCA06502}">
      <dsp:nvSpPr>
        <dsp:cNvPr id="0" name=""/>
        <dsp:cNvSpPr/>
      </dsp:nvSpPr>
      <dsp:spPr>
        <a:xfrm>
          <a:off x="2714945" y="950747"/>
          <a:ext cx="181051" cy="156058"/>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8BCEA9-39BA-470D-B625-377035E29452}">
      <dsp:nvSpPr>
        <dsp:cNvPr id="0" name=""/>
        <dsp:cNvSpPr/>
      </dsp:nvSpPr>
      <dsp:spPr>
        <a:xfrm>
          <a:off x="4006169" y="1098294"/>
          <a:ext cx="1552102" cy="1332526"/>
        </a:xfrm>
        <a:prstGeom prst="hexagon">
          <a:avLst>
            <a:gd name="adj" fmla="val 25000"/>
            <a:gd name="vf" fmla="val 115470"/>
          </a:avLst>
        </a:prstGeom>
        <a:solidFill>
          <a:schemeClr val="accent2">
            <a:shade val="50000"/>
            <a:hueOff val="-33187"/>
            <a:satOff val="-6727"/>
            <a:lumOff val="37001"/>
            <a:alphaOff val="0"/>
          </a:schemeClr>
        </a:solidFill>
        <a:ln w="25400" cap="flat" cmpd="sng" algn="ctr">
          <a:solidFill>
            <a:schemeClr val="accent2">
              <a:shade val="50000"/>
              <a:hueOff val="-33187"/>
              <a:satOff val="-6727"/>
              <a:lumOff val="3700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940" rIns="0" bIns="27940" numCol="1" spcCol="1270" anchor="ctr" anchorCtr="0">
          <a:noAutofit/>
        </a:bodyPr>
        <a:lstStyle/>
        <a:p>
          <a:pPr lvl="0" algn="ctr" defTabSz="977900">
            <a:lnSpc>
              <a:spcPct val="90000"/>
            </a:lnSpc>
            <a:spcBef>
              <a:spcPct val="0"/>
            </a:spcBef>
            <a:spcAft>
              <a:spcPct val="35000"/>
            </a:spcAft>
          </a:pPr>
          <a:r>
            <a:rPr lang="en-US" sz="2200" kern="1200" dirty="0" smtClean="0">
              <a:latin typeface="Arial Narrow" panose="020B0606020202030204" pitchFamily="34" charset="0"/>
            </a:rPr>
            <a:t>Social group</a:t>
          </a:r>
        </a:p>
      </dsp:txBody>
      <dsp:txXfrm>
        <a:off x="4246555" y="1304672"/>
        <a:ext cx="1071330" cy="919770"/>
      </dsp:txXfrm>
    </dsp:sp>
    <dsp:sp modelId="{BC75C3F2-D04A-4C56-8D38-4144289C9EA9}">
      <dsp:nvSpPr>
        <dsp:cNvPr id="0" name=""/>
        <dsp:cNvSpPr/>
      </dsp:nvSpPr>
      <dsp:spPr>
        <a:xfrm>
          <a:off x="5349240" y="1688833"/>
          <a:ext cx="181051" cy="156058"/>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3B01DF-737A-4C22-AAB4-28E22081B043}">
      <dsp:nvSpPr>
        <dsp:cNvPr id="0" name=""/>
        <dsp:cNvSpPr/>
      </dsp:nvSpPr>
      <dsp:spPr>
        <a:xfrm>
          <a:off x="5341833" y="1847374"/>
          <a:ext cx="1552102" cy="1332526"/>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1000" r="-11000"/>
          </a:stretch>
        </a:blipFill>
        <a:ln w="25400" cap="flat" cmpd="sng" algn="ctr">
          <a:solidFill>
            <a:schemeClr val="accent2">
              <a:shade val="50000"/>
              <a:hueOff val="-31880"/>
              <a:satOff val="-5821"/>
              <a:lumOff val="33686"/>
              <a:alphaOff val="0"/>
            </a:schemeClr>
          </a:solidFill>
          <a:prstDash val="solid"/>
        </a:ln>
        <a:effectLst/>
      </dsp:spPr>
      <dsp:style>
        <a:lnRef idx="2">
          <a:scrgbClr r="0" g="0" b="0"/>
        </a:lnRef>
        <a:fillRef idx="1">
          <a:scrgbClr r="0" g="0" b="0"/>
        </a:fillRef>
        <a:effectRef idx="0">
          <a:scrgbClr r="0" g="0" b="0"/>
        </a:effectRef>
        <a:fontRef idx="minor"/>
      </dsp:style>
    </dsp:sp>
    <dsp:sp modelId="{85419576-7643-4B4A-8A20-C9819199CF6C}">
      <dsp:nvSpPr>
        <dsp:cNvPr id="0" name=""/>
        <dsp:cNvSpPr/>
      </dsp:nvSpPr>
      <dsp:spPr>
        <a:xfrm>
          <a:off x="5644682" y="1871492"/>
          <a:ext cx="181051" cy="156058"/>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F766B0-DEEF-410F-A712-D734FCD59D12}">
      <dsp:nvSpPr>
        <dsp:cNvPr id="0" name=""/>
        <dsp:cNvSpPr/>
      </dsp:nvSpPr>
      <dsp:spPr>
        <a:xfrm>
          <a:off x="5341833" y="374395"/>
          <a:ext cx="1552102" cy="1332526"/>
        </a:xfrm>
        <a:prstGeom prst="hexagon">
          <a:avLst>
            <a:gd name="adj" fmla="val 25000"/>
            <a:gd name="vf" fmla="val 115470"/>
          </a:avLst>
        </a:prstGeom>
        <a:solidFill>
          <a:schemeClr val="accent2">
            <a:shade val="50000"/>
            <a:hueOff val="-16594"/>
            <a:satOff val="-3364"/>
            <a:lumOff val="18500"/>
            <a:alphaOff val="0"/>
          </a:schemeClr>
        </a:solidFill>
        <a:ln w="25400" cap="flat" cmpd="sng" algn="ctr">
          <a:solidFill>
            <a:schemeClr val="accent2">
              <a:shade val="50000"/>
              <a:hueOff val="-16594"/>
              <a:satOff val="-3364"/>
              <a:lumOff val="185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940" rIns="0" bIns="27940" numCol="1" spcCol="1270" anchor="ctr" anchorCtr="0">
          <a:noAutofit/>
        </a:bodyPr>
        <a:lstStyle/>
        <a:p>
          <a:pPr lvl="0" algn="ctr" defTabSz="977900">
            <a:lnSpc>
              <a:spcPct val="90000"/>
            </a:lnSpc>
            <a:spcBef>
              <a:spcPct val="0"/>
            </a:spcBef>
            <a:spcAft>
              <a:spcPct val="35000"/>
            </a:spcAft>
          </a:pPr>
          <a:r>
            <a:rPr lang="en-US" sz="2200" kern="1200" dirty="0" smtClean="0">
              <a:latin typeface="Arial Narrow" panose="020B0606020202030204" pitchFamily="34" charset="0"/>
            </a:rPr>
            <a:t>Political opinion</a:t>
          </a:r>
        </a:p>
      </dsp:txBody>
      <dsp:txXfrm>
        <a:off x="5582219" y="580773"/>
        <a:ext cx="1071330" cy="919770"/>
      </dsp:txXfrm>
    </dsp:sp>
    <dsp:sp modelId="{405E9F2F-18AC-4950-8C68-7D6639929069}">
      <dsp:nvSpPr>
        <dsp:cNvPr id="0" name=""/>
        <dsp:cNvSpPr/>
      </dsp:nvSpPr>
      <dsp:spPr>
        <a:xfrm>
          <a:off x="6684904" y="971673"/>
          <a:ext cx="181051" cy="156058"/>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781A3C-1BC0-4586-9363-4ED8BD07FAB6}">
      <dsp:nvSpPr>
        <dsp:cNvPr id="0" name=""/>
        <dsp:cNvSpPr/>
      </dsp:nvSpPr>
      <dsp:spPr>
        <a:xfrm>
          <a:off x="6677497" y="1117801"/>
          <a:ext cx="1552102" cy="1332526"/>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1000" r="-31000"/>
          </a:stretch>
        </a:blipFill>
        <a:ln w="25400" cap="flat" cmpd="sng" algn="ctr">
          <a:solidFill>
            <a:schemeClr val="accent2">
              <a:shade val="50000"/>
              <a:hueOff val="-15940"/>
              <a:satOff val="-2910"/>
              <a:lumOff val="16843"/>
              <a:alphaOff val="0"/>
            </a:schemeClr>
          </a:solidFill>
          <a:prstDash val="solid"/>
        </a:ln>
        <a:effectLst/>
      </dsp:spPr>
      <dsp:style>
        <a:lnRef idx="2">
          <a:scrgbClr r="0" g="0" b="0"/>
        </a:lnRef>
        <a:fillRef idx="1">
          <a:scrgbClr r="0" g="0" b="0"/>
        </a:fillRef>
        <a:effectRef idx="0">
          <a:scrgbClr r="0" g="0" b="0"/>
        </a:effectRef>
        <a:fontRef idx="minor"/>
      </dsp:style>
    </dsp:sp>
    <dsp:sp modelId="{D432C3AE-8A71-41B2-B7B3-9013A190E135}">
      <dsp:nvSpPr>
        <dsp:cNvPr id="0" name=""/>
        <dsp:cNvSpPr/>
      </dsp:nvSpPr>
      <dsp:spPr>
        <a:xfrm>
          <a:off x="6986930" y="1147594"/>
          <a:ext cx="181051" cy="156058"/>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05363312-C6FA-4A1C-AB4F-C2BB3E38158D}" type="datetimeFigureOut">
              <a:rPr lang="en-US" smtClean="0"/>
              <a:t>3/23/2016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1C7ADAA1-C1BB-4986-A3E2-075088AB9E2D}" type="slidenum">
              <a:rPr lang="en-US" smtClean="0"/>
              <a:t>‹#›</a:t>
            </a:fld>
            <a:endParaRPr lang="en-US"/>
          </a:p>
        </p:txBody>
      </p:sp>
    </p:spTree>
    <p:extLst>
      <p:ext uri="{BB962C8B-B14F-4D97-AF65-F5344CB8AC3E}">
        <p14:creationId xmlns:p14="http://schemas.microsoft.com/office/powerpoint/2010/main" val="3278082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unhcr.org/56701b969.ht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statcan.gc.ca/daily-quotidien/150617/dq150617c-eng.ht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youtu.be/30JqnWtLvlU"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a:t>
            </a:r>
            <a:r>
              <a:rPr lang="en-US" dirty="0"/>
              <a:t>Refugees should have the right to family unity. Pictured here is a Syrian family who escaped their country and are safe in Norway: two-year-old</a:t>
            </a:r>
            <a:r>
              <a:rPr lang="en-CA" dirty="0"/>
              <a:t> </a:t>
            </a:r>
            <a:r>
              <a:rPr lang="en-CA" dirty="0" err="1"/>
              <a:t>Kahraman</a:t>
            </a:r>
            <a:r>
              <a:rPr lang="en-US" dirty="0"/>
              <a:t> with his father </a:t>
            </a:r>
            <a:r>
              <a:rPr lang="en-US" dirty="0" err="1"/>
              <a:t>Hennan</a:t>
            </a:r>
            <a:r>
              <a:rPr lang="en-US" dirty="0"/>
              <a:t> </a:t>
            </a:r>
            <a:r>
              <a:rPr lang="en-US" dirty="0" err="1"/>
              <a:t>Karajoul</a:t>
            </a:r>
            <a:r>
              <a:rPr lang="en-US" dirty="0"/>
              <a:t> and mother </a:t>
            </a:r>
            <a:r>
              <a:rPr lang="en-US" dirty="0" err="1"/>
              <a:t>Sherihan</a:t>
            </a:r>
            <a:r>
              <a:rPr lang="en-US" dirty="0"/>
              <a:t> </a:t>
            </a:r>
            <a:r>
              <a:rPr lang="en-US" dirty="0" err="1"/>
              <a:t>Isso</a:t>
            </a:r>
            <a:r>
              <a:rPr lang="en-US" dirty="0"/>
              <a:t>. Unfortunately, members of many other refugee families are separated from one another.”  CREDIT: © Helge Lien | Amnesty International</a:t>
            </a:r>
          </a:p>
        </p:txBody>
      </p:sp>
      <p:sp>
        <p:nvSpPr>
          <p:cNvPr id="4" name="Slide Number Placeholder 3"/>
          <p:cNvSpPr>
            <a:spLocks noGrp="1"/>
          </p:cNvSpPr>
          <p:nvPr>
            <p:ph type="sldNum" sz="quarter" idx="10"/>
          </p:nvPr>
        </p:nvSpPr>
        <p:spPr/>
        <p:txBody>
          <a:bodyPr/>
          <a:lstStyle/>
          <a:p>
            <a:fld id="{1C7ADAA1-C1BB-4986-A3E2-075088AB9E2D}" type="slidenum">
              <a:rPr lang="en-US" smtClean="0"/>
              <a:t>1</a:t>
            </a:fld>
            <a:endParaRPr lang="en-US"/>
          </a:p>
        </p:txBody>
      </p:sp>
    </p:spTree>
    <p:extLst>
      <p:ext uri="{BB962C8B-B14F-4D97-AF65-F5344CB8AC3E}">
        <p14:creationId xmlns:p14="http://schemas.microsoft.com/office/powerpoint/2010/main" val="3581621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Photo: “Refugees should have the right to family unity. Pictured here is a Syrian family who escaped their country and are safe in Norway: two-year-old</a:t>
            </a:r>
            <a:r>
              <a:rPr lang="en-CA" dirty="0" smtClean="0"/>
              <a:t> </a:t>
            </a:r>
            <a:r>
              <a:rPr lang="en-CA" dirty="0" err="1" smtClean="0"/>
              <a:t>Kahraman</a:t>
            </a:r>
            <a:r>
              <a:rPr lang="en-US" dirty="0" smtClean="0"/>
              <a:t> with his father </a:t>
            </a:r>
            <a:r>
              <a:rPr lang="en-US" dirty="0" err="1" smtClean="0"/>
              <a:t>Hennan</a:t>
            </a:r>
            <a:r>
              <a:rPr lang="en-US" dirty="0" smtClean="0"/>
              <a:t> </a:t>
            </a:r>
            <a:r>
              <a:rPr lang="en-US" dirty="0" err="1" smtClean="0"/>
              <a:t>Karajoul</a:t>
            </a:r>
            <a:r>
              <a:rPr lang="en-US" dirty="0" smtClean="0"/>
              <a:t> and mother </a:t>
            </a:r>
            <a:r>
              <a:rPr lang="en-US" dirty="0" err="1" smtClean="0"/>
              <a:t>Sherihan</a:t>
            </a:r>
            <a:r>
              <a:rPr lang="en-US" dirty="0" smtClean="0"/>
              <a:t> </a:t>
            </a:r>
            <a:r>
              <a:rPr lang="en-US" dirty="0" err="1" smtClean="0"/>
              <a:t>Isso</a:t>
            </a:r>
            <a:r>
              <a:rPr lang="en-US" dirty="0" smtClean="0"/>
              <a:t>. Unfortunately, members of many other refugee families are separated from one another.”  CREDIT: © Helge Lien | Amnesty International</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EXERCISE:</a:t>
            </a:r>
          </a:p>
          <a:p>
            <a:endParaRPr lang="en-US" dirty="0" smtClean="0"/>
          </a:p>
          <a:p>
            <a:r>
              <a:rPr lang="en-US" dirty="0" smtClean="0"/>
              <a:t>Read more about this</a:t>
            </a:r>
            <a:r>
              <a:rPr lang="en-US" baseline="0" dirty="0" smtClean="0"/>
              <a:t> family here, then try to answer the questions below:</a:t>
            </a:r>
          </a:p>
          <a:p>
            <a:r>
              <a:rPr lang="en-US" dirty="0" smtClean="0"/>
              <a:t>https://www.amnesty.org/en/latest/campaigns/2015/10/syria-refugees-new-life-norway-resettlement/</a:t>
            </a:r>
          </a:p>
          <a:p>
            <a:endParaRPr lang="en-US" dirty="0" smtClean="0"/>
          </a:p>
          <a:p>
            <a:r>
              <a:rPr lang="en-CA" dirty="0" smtClean="0"/>
              <a:t>Does the family pictured here meet the criteria to be recognized as refugees? Yes</a:t>
            </a:r>
          </a:p>
          <a:p>
            <a:r>
              <a:rPr lang="en-US" dirty="0" smtClean="0">
                <a:latin typeface="Arial Narrow" panose="020B0606020202030204" pitchFamily="34" charset="0"/>
              </a:rPr>
              <a:t>Outside their country – Yes</a:t>
            </a:r>
          </a:p>
          <a:p>
            <a:r>
              <a:rPr lang="en-US" dirty="0" smtClean="0">
                <a:latin typeface="Arial Narrow" panose="020B0606020202030204" pitchFamily="34" charset="0"/>
              </a:rPr>
              <a:t>Due to a well-founded fear - Yes</a:t>
            </a:r>
          </a:p>
          <a:p>
            <a:r>
              <a:rPr lang="en-US" dirty="0" smtClean="0">
                <a:latin typeface="Arial Narrow" panose="020B0606020202030204" pitchFamily="34" charset="0"/>
              </a:rPr>
              <a:t>Of persecution – Need more</a:t>
            </a:r>
            <a:r>
              <a:rPr lang="en-US" baseline="0" dirty="0" smtClean="0">
                <a:latin typeface="Arial Narrow" panose="020B0606020202030204" pitchFamily="34" charset="0"/>
              </a:rPr>
              <a:t> information</a:t>
            </a:r>
            <a:endParaRPr lang="en-US" dirty="0" smtClean="0">
              <a:latin typeface="Arial Narrow" panose="020B0606020202030204" pitchFamily="34" charset="0"/>
            </a:endParaRPr>
          </a:p>
          <a:p>
            <a:r>
              <a:rPr lang="en-US" dirty="0" smtClean="0">
                <a:latin typeface="Arial Narrow" panose="020B0606020202030204" pitchFamily="34" charset="0"/>
              </a:rPr>
              <a:t>On one of 5 grounds –</a:t>
            </a:r>
            <a:r>
              <a:rPr lang="en-US" baseline="0" dirty="0" smtClean="0">
                <a:latin typeface="Arial Narrow" panose="020B0606020202030204" pitchFamily="34" charset="0"/>
              </a:rPr>
              <a:t> possibly </a:t>
            </a:r>
            <a:r>
              <a:rPr lang="en-US" dirty="0" smtClean="0">
                <a:latin typeface="Arial Narrow" panose="020B0606020202030204" pitchFamily="34" charset="0"/>
              </a:rPr>
              <a:t>Nationality</a:t>
            </a:r>
            <a:r>
              <a:rPr lang="en-US" baseline="0" dirty="0" smtClean="0">
                <a:latin typeface="Arial Narrow" panose="020B0606020202030204" pitchFamily="34" charset="0"/>
              </a:rPr>
              <a:t> or</a:t>
            </a:r>
            <a:r>
              <a:rPr lang="en-US" dirty="0" smtClean="0">
                <a:latin typeface="Arial Narrow" panose="020B0606020202030204" pitchFamily="34" charset="0"/>
              </a:rPr>
              <a:t> Political opinion</a:t>
            </a:r>
          </a:p>
          <a:p>
            <a:r>
              <a:rPr lang="en-US" dirty="0" smtClean="0">
                <a:latin typeface="Arial Narrow" panose="020B0606020202030204" pitchFamily="34" charset="0"/>
              </a:rPr>
              <a:t>Unable to go back - Yes</a:t>
            </a:r>
          </a:p>
        </p:txBody>
      </p:sp>
      <p:sp>
        <p:nvSpPr>
          <p:cNvPr id="4" name="Slide Number Placeholder 3"/>
          <p:cNvSpPr>
            <a:spLocks noGrp="1"/>
          </p:cNvSpPr>
          <p:nvPr>
            <p:ph type="sldNum" sz="quarter" idx="10"/>
          </p:nvPr>
        </p:nvSpPr>
        <p:spPr/>
        <p:txBody>
          <a:bodyPr/>
          <a:lstStyle/>
          <a:p>
            <a:fld id="{1C7ADAA1-C1BB-4986-A3E2-075088AB9E2D}" type="slidenum">
              <a:rPr lang="en-US" smtClean="0"/>
              <a:t>10</a:t>
            </a:fld>
            <a:endParaRPr lang="en-US"/>
          </a:p>
        </p:txBody>
      </p:sp>
    </p:spTree>
    <p:extLst>
      <p:ext uri="{BB962C8B-B14F-4D97-AF65-F5344CB8AC3E}">
        <p14:creationId xmlns:p14="http://schemas.microsoft.com/office/powerpoint/2010/main" val="3581621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(Marie’s case is a hypothetical but it bears some similarity to the story of the woman in the photo.)  </a:t>
            </a:r>
          </a:p>
          <a:p>
            <a:r>
              <a:rPr lang="en-GB" dirty="0"/>
              <a:t>Upon arrival in South Africa, could Marie make a credible claim for refugee status? </a:t>
            </a:r>
          </a:p>
          <a:p>
            <a:endParaRPr lang="en-GB" dirty="0"/>
          </a:p>
          <a:p>
            <a:r>
              <a:rPr lang="en-CA" dirty="0"/>
              <a:t>Does Marie meet the criteria to be recognized as a refugee? Maybe.</a:t>
            </a:r>
          </a:p>
          <a:p>
            <a:r>
              <a:rPr lang="en-US" dirty="0" smtClean="0">
                <a:latin typeface="Arial Narrow" panose="020B0606020202030204" pitchFamily="34" charset="0"/>
              </a:rPr>
              <a:t>Outside their country - </a:t>
            </a:r>
            <a:r>
              <a:rPr lang="en-US" b="0" dirty="0" smtClean="0">
                <a:latin typeface="Arial Narrow" panose="020B0606020202030204" pitchFamily="34" charset="0"/>
              </a:rPr>
              <a:t>Yes</a:t>
            </a:r>
          </a:p>
          <a:p>
            <a:r>
              <a:rPr lang="en-US" dirty="0" smtClean="0">
                <a:latin typeface="Arial Narrow" panose="020B0606020202030204" pitchFamily="34" charset="0"/>
              </a:rPr>
              <a:t>Due to a well-founded fear - Yes</a:t>
            </a:r>
          </a:p>
          <a:p>
            <a:r>
              <a:rPr lang="en-US" dirty="0" smtClean="0">
                <a:latin typeface="Arial Narrow" panose="020B0606020202030204" pitchFamily="34" charset="0"/>
              </a:rPr>
              <a:t>Of persecution – Perhaps cumulative grounds</a:t>
            </a:r>
          </a:p>
          <a:p>
            <a:r>
              <a:rPr lang="en-US" dirty="0" smtClean="0">
                <a:latin typeface="Arial Narrow" panose="020B0606020202030204" pitchFamily="34" charset="0"/>
              </a:rPr>
              <a:t>On one of 5 grounds – Race, Nationality</a:t>
            </a:r>
          </a:p>
          <a:p>
            <a:r>
              <a:rPr lang="en-US" dirty="0" smtClean="0">
                <a:latin typeface="Arial Narrow" panose="020B0606020202030204" pitchFamily="34" charset="0"/>
              </a:rPr>
              <a:t>Unable to go back - Maybe</a:t>
            </a:r>
          </a:p>
          <a:p>
            <a:endParaRPr lang="en-US" dirty="0" smtClean="0"/>
          </a:p>
          <a:p>
            <a:endParaRPr lang="en-GB" dirty="0"/>
          </a:p>
          <a:p>
            <a:endParaRPr lang="en-GB" dirty="0"/>
          </a:p>
          <a:p>
            <a:r>
              <a:rPr lang="en-GB" dirty="0"/>
              <a:t>Photo:  </a:t>
            </a:r>
            <a:r>
              <a:rPr lang="en-GB" dirty="0" err="1" smtClean="0">
                <a:effectLst/>
              </a:rPr>
              <a:t>Rakiata's</a:t>
            </a:r>
            <a:r>
              <a:rPr lang="en-GB" dirty="0" smtClean="0">
                <a:effectLst/>
              </a:rPr>
              <a:t> daughter, </a:t>
            </a:r>
            <a:r>
              <a:rPr lang="en-GB" dirty="0" err="1" smtClean="0">
                <a:effectLst/>
              </a:rPr>
              <a:t>Lisette</a:t>
            </a:r>
            <a:r>
              <a:rPr lang="en-GB" dirty="0" smtClean="0">
                <a:effectLst/>
              </a:rPr>
              <a:t>, 20, prepares millet for sale in Côte d'Ivoire. </a:t>
            </a:r>
            <a:r>
              <a:rPr lang="en-GB" dirty="0" err="1" smtClean="0"/>
              <a:t>Lisette</a:t>
            </a:r>
            <a:r>
              <a:rPr lang="en-GB" dirty="0" smtClean="0"/>
              <a:t>, 20, was born and raised in Côte d’Ivoire. To make a living, she sells grains of millet at the local market in </a:t>
            </a:r>
            <a:r>
              <a:rPr lang="en-GB" dirty="0" err="1" smtClean="0"/>
              <a:t>Zuenoula</a:t>
            </a:r>
            <a:r>
              <a:rPr lang="en-GB" dirty="0" smtClean="0"/>
              <a:t>. But without ID documents to prove her birthplace, or her ancestral ties to Burkina Faso, she might as well be invisible. Bereft of a nationality and many fundamental human rights, life is a constant battle.  UNHCR/Helene </a:t>
            </a:r>
            <a:r>
              <a:rPr lang="en-GB" dirty="0" err="1" smtClean="0"/>
              <a:t>Caux</a:t>
            </a:r>
            <a:r>
              <a:rPr lang="en-GB" dirty="0" smtClean="0"/>
              <a:t> 25 February</a:t>
            </a:r>
            <a:r>
              <a:rPr lang="en-GB" baseline="0" dirty="0" smtClean="0"/>
              <a:t> 2015  http://d2nj4n4ep9vg2s.cloudfront.net/</a:t>
            </a:r>
            <a:r>
              <a:rPr lang="en-GB" baseline="0" dirty="0" err="1" smtClean="0"/>
              <a:t>wp</a:t>
            </a:r>
            <a:r>
              <a:rPr lang="en-GB" baseline="0" dirty="0" smtClean="0"/>
              <a:t>-content/uploads/2015/02/2015-02-stateless-Lisette1-0T6A6334.jpg</a:t>
            </a:r>
            <a:endParaRPr lang="en-US" dirty="0"/>
          </a:p>
        </p:txBody>
      </p:sp>
      <p:sp>
        <p:nvSpPr>
          <p:cNvPr id="4" name="Slide Number Placeholder 3"/>
          <p:cNvSpPr>
            <a:spLocks noGrp="1"/>
          </p:cNvSpPr>
          <p:nvPr>
            <p:ph type="sldNum" sz="quarter" idx="10"/>
          </p:nvPr>
        </p:nvSpPr>
        <p:spPr/>
        <p:txBody>
          <a:bodyPr/>
          <a:lstStyle/>
          <a:p>
            <a:fld id="{1C7ADAA1-C1BB-4986-A3E2-075088AB9E2D}" type="slidenum">
              <a:rPr lang="en-US" smtClean="0"/>
              <a:t>11</a:t>
            </a:fld>
            <a:endParaRPr lang="en-US"/>
          </a:p>
        </p:txBody>
      </p:sp>
    </p:spTree>
    <p:extLst>
      <p:ext uri="{BB962C8B-B14F-4D97-AF65-F5344CB8AC3E}">
        <p14:creationId xmlns:p14="http://schemas.microsoft.com/office/powerpoint/2010/main" val="479308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r>
              <a:rPr lang="en-GB" dirty="0" err="1"/>
              <a:t>Javed’s</a:t>
            </a:r>
            <a:r>
              <a:rPr lang="en-GB" dirty="0"/>
              <a:t> case is a hypothetical but the photo is the passport picture of author and activist </a:t>
            </a:r>
            <a:r>
              <a:rPr lang="en-GB" dirty="0" err="1"/>
              <a:t>Gulwali</a:t>
            </a:r>
            <a:r>
              <a:rPr lang="en-GB" dirty="0"/>
              <a:t> </a:t>
            </a:r>
            <a:r>
              <a:rPr lang="en-GB" dirty="0" err="1"/>
              <a:t>Passarlay</a:t>
            </a:r>
            <a:r>
              <a:rPr lang="en-GB" dirty="0"/>
              <a:t>, who entered Britain as a refugee from Afghanistan at the age of 13.)  </a:t>
            </a:r>
          </a:p>
          <a:p>
            <a:r>
              <a:rPr lang="en-GB" dirty="0"/>
              <a:t>What principles should </a:t>
            </a:r>
            <a:r>
              <a:rPr lang="en-GB" dirty="0" err="1"/>
              <a:t>Javed</a:t>
            </a:r>
            <a:r>
              <a:rPr lang="en-GB" dirty="0"/>
              <a:t> be able to rely on to prevent his removal to Afghanistan? </a:t>
            </a:r>
          </a:p>
          <a:p>
            <a:endParaRPr lang="en-GB" dirty="0"/>
          </a:p>
          <a:p>
            <a:r>
              <a:rPr lang="en-GB" dirty="0"/>
              <a:t>Photo:  </a:t>
            </a:r>
            <a:r>
              <a:rPr lang="en-GB" dirty="0" smtClean="0">
                <a:effectLst/>
              </a:rPr>
              <a:t>https://</a:t>
            </a:r>
            <a:r>
              <a:rPr lang="en-GB" dirty="0" err="1" smtClean="0">
                <a:effectLst/>
              </a:rPr>
              <a:t>mancunion.com</a:t>
            </a:r>
            <a:r>
              <a:rPr lang="en-GB" dirty="0" smtClean="0">
                <a:effectLst/>
              </a:rPr>
              <a:t>/2016/02/22/from-afghanistan-to-manchester-in-conversation-with-gulwali-passarlay/</a:t>
            </a:r>
            <a:endParaRPr lang="en-US" dirty="0"/>
          </a:p>
        </p:txBody>
      </p:sp>
      <p:sp>
        <p:nvSpPr>
          <p:cNvPr id="4" name="Slide Number Placeholder 3"/>
          <p:cNvSpPr>
            <a:spLocks noGrp="1"/>
          </p:cNvSpPr>
          <p:nvPr>
            <p:ph type="sldNum" sz="quarter" idx="10"/>
          </p:nvPr>
        </p:nvSpPr>
        <p:spPr/>
        <p:txBody>
          <a:bodyPr/>
          <a:lstStyle/>
          <a:p>
            <a:fld id="{1C7ADAA1-C1BB-4986-A3E2-075088AB9E2D}" type="slidenum">
              <a:rPr lang="en-US" smtClean="0"/>
              <a:t>12</a:t>
            </a:fld>
            <a:endParaRPr lang="en-US"/>
          </a:p>
        </p:txBody>
      </p:sp>
    </p:spTree>
    <p:extLst>
      <p:ext uri="{BB962C8B-B14F-4D97-AF65-F5344CB8AC3E}">
        <p14:creationId xmlns:p14="http://schemas.microsoft.com/office/powerpoint/2010/main" val="479308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GB" dirty="0"/>
              <a:t>Rosa &amp; Manuel’s case is a hypothetical </a:t>
            </a:r>
          </a:p>
          <a:p>
            <a:pPr defTabSz="933237"/>
            <a:r>
              <a:rPr lang="en-US" dirty="0" smtClean="0"/>
              <a:t>Photo:  http://egagah.blogspot.ca/2012/10/horrific-use-of-child-soldiers-rising.html</a:t>
            </a:r>
          </a:p>
          <a:p>
            <a:endParaRPr lang="en-GB" dirty="0"/>
          </a:p>
          <a:p>
            <a:r>
              <a:rPr lang="en-GB" dirty="0"/>
              <a:t>Could the children make a credible refugee claim if they managed to escape to Guatemala?  Do you foresee any obstacle to them receiving refugee status?</a:t>
            </a:r>
            <a:r>
              <a:rPr lang="en-CA" dirty="0" smtClean="0">
                <a:effectLst/>
              </a:rPr>
              <a:t> </a:t>
            </a:r>
          </a:p>
          <a:p>
            <a:r>
              <a:rPr lang="en-CA" dirty="0"/>
              <a:t>Does Rosa meet the criteria to be recognized as a refugee? Yes.</a:t>
            </a:r>
          </a:p>
          <a:p>
            <a:r>
              <a:rPr lang="en-US" dirty="0" smtClean="0">
                <a:latin typeface="Arial Narrow" panose="020B0606020202030204" pitchFamily="34" charset="0"/>
              </a:rPr>
              <a:t>Outside their country - </a:t>
            </a:r>
            <a:r>
              <a:rPr lang="en-US" b="0" dirty="0" smtClean="0">
                <a:latin typeface="Arial Narrow" panose="020B0606020202030204" pitchFamily="34" charset="0"/>
              </a:rPr>
              <a:t>Yes</a:t>
            </a:r>
          </a:p>
          <a:p>
            <a:r>
              <a:rPr lang="en-US" dirty="0" smtClean="0">
                <a:latin typeface="Arial Narrow" panose="020B0606020202030204" pitchFamily="34" charset="0"/>
              </a:rPr>
              <a:t>Due to a well-founded fear - Yes</a:t>
            </a:r>
          </a:p>
          <a:p>
            <a:r>
              <a:rPr lang="en-US" dirty="0" smtClean="0">
                <a:latin typeface="Arial Narrow" panose="020B0606020202030204" pitchFamily="34" charset="0"/>
              </a:rPr>
              <a:t>Of persecution – Yes</a:t>
            </a:r>
          </a:p>
          <a:p>
            <a:r>
              <a:rPr lang="en-US" dirty="0" smtClean="0">
                <a:latin typeface="Arial Narrow" panose="020B0606020202030204" pitchFamily="34" charset="0"/>
              </a:rPr>
              <a:t>On one of 5 grounds –Race, Nationality (indigenous youth at highest</a:t>
            </a:r>
            <a:r>
              <a:rPr lang="en-US" baseline="0" dirty="0" smtClean="0">
                <a:latin typeface="Arial Narrow" panose="020B0606020202030204" pitchFamily="34" charset="0"/>
              </a:rPr>
              <a:t> risk)</a:t>
            </a:r>
            <a:r>
              <a:rPr lang="en-US" dirty="0" smtClean="0">
                <a:latin typeface="Arial Narrow" panose="020B0606020202030204" pitchFamily="34" charset="0"/>
              </a:rPr>
              <a:t>, membership in a particular social group (gender, indigenous youth)</a:t>
            </a:r>
          </a:p>
          <a:p>
            <a:r>
              <a:rPr lang="en-US" dirty="0" smtClean="0">
                <a:latin typeface="Arial Narrow" panose="020B0606020202030204" pitchFamily="34" charset="0"/>
              </a:rPr>
              <a:t>Unable to go back – Yes</a:t>
            </a:r>
          </a:p>
          <a:p>
            <a:r>
              <a:rPr lang="en-US" dirty="0" smtClean="0">
                <a:latin typeface="Arial Narrow" panose="020B0606020202030204" pitchFamily="34" charset="0"/>
              </a:rPr>
              <a:t>Stealing? – unlikely to bar her</a:t>
            </a:r>
            <a:r>
              <a:rPr lang="en-US" baseline="0" dirty="0" smtClean="0">
                <a:latin typeface="Arial Narrow" panose="020B0606020202030204" pitchFamily="34" charset="0"/>
              </a:rPr>
              <a:t> from protection</a:t>
            </a:r>
          </a:p>
          <a:p>
            <a:r>
              <a:rPr lang="en-CA" dirty="0"/>
              <a:t>Does Manuel meet the criteria to be recognized as a refugee? Maybe.</a:t>
            </a:r>
          </a:p>
          <a:p>
            <a:r>
              <a:rPr lang="en-US" dirty="0" smtClean="0">
                <a:latin typeface="Arial Narrow" panose="020B0606020202030204" pitchFamily="34" charset="0"/>
              </a:rPr>
              <a:t>Outside their country - </a:t>
            </a:r>
            <a:r>
              <a:rPr lang="en-US" b="0" dirty="0" smtClean="0">
                <a:latin typeface="Arial Narrow" panose="020B0606020202030204" pitchFamily="34" charset="0"/>
              </a:rPr>
              <a:t>Yes</a:t>
            </a:r>
          </a:p>
          <a:p>
            <a:r>
              <a:rPr lang="en-US" dirty="0" smtClean="0">
                <a:latin typeface="Arial Narrow" panose="020B0606020202030204" pitchFamily="34" charset="0"/>
              </a:rPr>
              <a:t>Due to a well-founded fear - Yes</a:t>
            </a:r>
          </a:p>
          <a:p>
            <a:r>
              <a:rPr lang="en-US" dirty="0" smtClean="0">
                <a:latin typeface="Arial Narrow" panose="020B0606020202030204" pitchFamily="34" charset="0"/>
              </a:rPr>
              <a:t>Of persecution – Yes</a:t>
            </a:r>
          </a:p>
          <a:p>
            <a:r>
              <a:rPr lang="en-US" dirty="0" smtClean="0">
                <a:latin typeface="Arial Narrow" panose="020B0606020202030204" pitchFamily="34" charset="0"/>
              </a:rPr>
              <a:t>On one of 5 grounds –Race, Nationality (indigenous youth at highest</a:t>
            </a:r>
            <a:r>
              <a:rPr lang="en-US" baseline="0" dirty="0" smtClean="0">
                <a:latin typeface="Arial Narrow" panose="020B0606020202030204" pitchFamily="34" charset="0"/>
              </a:rPr>
              <a:t> risk)</a:t>
            </a:r>
            <a:r>
              <a:rPr lang="en-US" dirty="0" smtClean="0">
                <a:latin typeface="Arial Narrow" panose="020B0606020202030204" pitchFamily="34" charset="0"/>
              </a:rPr>
              <a:t>, membership in a particular social group (gender, indigenous youth)</a:t>
            </a:r>
          </a:p>
          <a:p>
            <a:r>
              <a:rPr lang="en-US" dirty="0" smtClean="0">
                <a:latin typeface="Arial Narrow" panose="020B0606020202030204" pitchFamily="34" charset="0"/>
              </a:rPr>
              <a:t>Unable to go back – Yes</a:t>
            </a:r>
          </a:p>
          <a:p>
            <a:r>
              <a:rPr lang="en-US" dirty="0" smtClean="0">
                <a:latin typeface="Arial Narrow" panose="020B0606020202030204" pitchFamily="34" charset="0"/>
              </a:rPr>
              <a:t>Murder? – may bar him </a:t>
            </a:r>
            <a:r>
              <a:rPr lang="en-US" baseline="0" dirty="0" smtClean="0">
                <a:latin typeface="Arial Narrow" panose="020B0606020202030204" pitchFamily="34" charset="0"/>
              </a:rPr>
              <a:t>from protection</a:t>
            </a:r>
          </a:p>
        </p:txBody>
      </p:sp>
      <p:sp>
        <p:nvSpPr>
          <p:cNvPr id="4" name="Slide Number Placeholder 3"/>
          <p:cNvSpPr>
            <a:spLocks noGrp="1"/>
          </p:cNvSpPr>
          <p:nvPr>
            <p:ph type="sldNum" sz="quarter" idx="10"/>
          </p:nvPr>
        </p:nvSpPr>
        <p:spPr/>
        <p:txBody>
          <a:bodyPr/>
          <a:lstStyle/>
          <a:p>
            <a:fld id="{1C7ADAA1-C1BB-4986-A3E2-075088AB9E2D}" type="slidenum">
              <a:rPr lang="en-US" smtClean="0"/>
              <a:t>13</a:t>
            </a:fld>
            <a:endParaRPr lang="en-US"/>
          </a:p>
        </p:txBody>
      </p:sp>
    </p:spTree>
    <p:extLst>
      <p:ext uri="{BB962C8B-B14F-4D97-AF65-F5344CB8AC3E}">
        <p14:creationId xmlns:p14="http://schemas.microsoft.com/office/powerpoint/2010/main" val="479308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PHOTO CAPTION: </a:t>
            </a:r>
            <a:r>
              <a:rPr lang="en-CA" dirty="0" err="1"/>
              <a:t>Bahria</a:t>
            </a:r>
            <a:r>
              <a:rPr lang="en-CA" dirty="0"/>
              <a:t> </a:t>
            </a:r>
            <a:r>
              <a:rPr lang="en-CA" dirty="0" err="1"/>
              <a:t>Abdalla</a:t>
            </a:r>
            <a:r>
              <a:rPr lang="en-CA" dirty="0"/>
              <a:t> and her children in South </a:t>
            </a:r>
            <a:r>
              <a:rPr lang="en-CA" dirty="0" err="1"/>
              <a:t>Kordofan</a:t>
            </a:r>
            <a:r>
              <a:rPr lang="en-CA" dirty="0"/>
              <a:t> State, Sudan, May 2015. The family lost everything when the region they were living in was bombed by Sudan government forces. They fled to </a:t>
            </a:r>
            <a:r>
              <a:rPr lang="en-CA" dirty="0" err="1"/>
              <a:t>Kimli</a:t>
            </a:r>
            <a:r>
              <a:rPr lang="en-CA" dirty="0"/>
              <a:t>, a site for internally displaced people.</a:t>
            </a:r>
            <a:endParaRPr lang="en-US" dirty="0"/>
          </a:p>
          <a:p>
            <a:r>
              <a:rPr lang="en-CA" dirty="0"/>
              <a:t>PHOTO CREDIT: Amnesty International</a:t>
            </a:r>
          </a:p>
          <a:p>
            <a:endParaRPr lang="en-CA" dirty="0"/>
          </a:p>
          <a:p>
            <a:r>
              <a:rPr lang="en-US" dirty="0" smtClean="0"/>
              <a:t>For a large part of its history, Sudan has seen armed conflicts within its borders. Religion has played a major role in these conflicts. </a:t>
            </a:r>
            <a:r>
              <a:rPr lang="en-US" dirty="0" err="1" smtClean="0"/>
              <a:t>Nuba</a:t>
            </a:r>
            <a:r>
              <a:rPr lang="en-US" dirty="0" smtClean="0"/>
              <a:t> Mountains in Sudan’s South </a:t>
            </a:r>
            <a:r>
              <a:rPr lang="en-US" dirty="0" err="1" smtClean="0"/>
              <a:t>Kordofan</a:t>
            </a:r>
            <a:r>
              <a:rPr lang="en-US" dirty="0" smtClean="0"/>
              <a:t> state, [are] described by Operation World as “an island of mostly Christian peoples in a sea of Islam”. While the North has been dominated by Muslim Arab tribes, the South has been dominated by the mainly Christian and Animist African people. The </a:t>
            </a:r>
            <a:r>
              <a:rPr lang="en-US" dirty="0" err="1" smtClean="0"/>
              <a:t>Nuba</a:t>
            </a:r>
            <a:r>
              <a:rPr lang="en-US" dirty="0" smtClean="0"/>
              <a:t> Mountain region was one of the key disputed areas between North and South Sudan, but eventually went to the North, becoming part of the Islamic Republic of Sudan. Since South Sudan’s independence in summer 2011, Sudan’s government – led by Omar al-Bashir, the only sitting President wanted by the International Criminal Court for alleged crimes against humanity – has waged a “relentless” bombing campaign on the South </a:t>
            </a:r>
            <a:r>
              <a:rPr lang="en-US" dirty="0" err="1" smtClean="0"/>
              <a:t>Kordofan</a:t>
            </a:r>
            <a:r>
              <a:rPr lang="en-US" dirty="0" smtClean="0"/>
              <a:t> region, according to a July report by Amnesty International (AI). </a:t>
            </a:r>
          </a:p>
          <a:p>
            <a:r>
              <a:rPr lang="en-CA" dirty="0"/>
              <a:t>Sources: https://www.worldwatchmonitor.org/2015/08/3995082/ and https://www.amnesty.ca/sites/default/files/sudanreport4august15_0.pdf</a:t>
            </a:r>
          </a:p>
          <a:p>
            <a:endParaRPr lang="en-CA" dirty="0"/>
          </a:p>
          <a:p>
            <a:r>
              <a:rPr lang="en-CA" dirty="0"/>
              <a:t>EXERCISE:</a:t>
            </a:r>
          </a:p>
          <a:p>
            <a:r>
              <a:rPr lang="en-CA" dirty="0"/>
              <a:t>Does the family pictured here meet the criteria to be recognized as refugees?</a:t>
            </a:r>
          </a:p>
          <a:p>
            <a:r>
              <a:rPr lang="en-CA" dirty="0"/>
              <a:t>No.</a:t>
            </a:r>
          </a:p>
          <a:p>
            <a:r>
              <a:rPr lang="en-US" dirty="0" smtClean="0">
                <a:latin typeface="Arial Narrow" panose="020B0606020202030204" pitchFamily="34" charset="0"/>
              </a:rPr>
              <a:t>Outside their country - </a:t>
            </a:r>
            <a:r>
              <a:rPr lang="en-US" b="1" dirty="0" smtClean="0">
                <a:latin typeface="Arial Narrow" panose="020B0606020202030204" pitchFamily="34" charset="0"/>
              </a:rPr>
              <a:t>No</a:t>
            </a:r>
          </a:p>
          <a:p>
            <a:r>
              <a:rPr lang="en-US" dirty="0" smtClean="0">
                <a:latin typeface="Arial Narrow" panose="020B0606020202030204" pitchFamily="34" charset="0"/>
              </a:rPr>
              <a:t>Due to a well-founded fear - Yes</a:t>
            </a:r>
          </a:p>
          <a:p>
            <a:r>
              <a:rPr lang="en-US" dirty="0" smtClean="0">
                <a:latin typeface="Arial Narrow" panose="020B0606020202030204" pitchFamily="34" charset="0"/>
              </a:rPr>
              <a:t>Of persecution – Yes,</a:t>
            </a:r>
            <a:r>
              <a:rPr lang="en-US" baseline="0" dirty="0" smtClean="0">
                <a:latin typeface="Arial Narrow" panose="020B0606020202030204" pitchFamily="34" charset="0"/>
              </a:rPr>
              <a:t> war crimes</a:t>
            </a:r>
            <a:endParaRPr lang="en-US" dirty="0" smtClean="0">
              <a:latin typeface="Arial Narrow" panose="020B0606020202030204" pitchFamily="34" charset="0"/>
            </a:endParaRPr>
          </a:p>
          <a:p>
            <a:r>
              <a:rPr lang="en-US" dirty="0" smtClean="0">
                <a:latin typeface="Arial Narrow" panose="020B0606020202030204" pitchFamily="34" charset="0"/>
              </a:rPr>
              <a:t>On one of 5 grounds – Race, Religion, Nationality</a:t>
            </a:r>
          </a:p>
          <a:p>
            <a:r>
              <a:rPr lang="en-US" dirty="0" smtClean="0">
                <a:latin typeface="Arial Narrow" panose="020B0606020202030204" pitchFamily="34" charset="0"/>
              </a:rPr>
              <a:t>Unable to go back - Yes</a:t>
            </a:r>
          </a:p>
          <a:p>
            <a:endParaRPr lang="en-US" dirty="0"/>
          </a:p>
        </p:txBody>
      </p:sp>
      <p:sp>
        <p:nvSpPr>
          <p:cNvPr id="4" name="Slide Number Placeholder 3"/>
          <p:cNvSpPr>
            <a:spLocks noGrp="1"/>
          </p:cNvSpPr>
          <p:nvPr>
            <p:ph type="sldNum" sz="quarter" idx="10"/>
          </p:nvPr>
        </p:nvSpPr>
        <p:spPr/>
        <p:txBody>
          <a:bodyPr/>
          <a:lstStyle/>
          <a:p>
            <a:fld id="{1C7ADAA1-C1BB-4986-A3E2-075088AB9E2D}" type="slidenum">
              <a:rPr lang="en-US" smtClean="0"/>
              <a:t>14</a:t>
            </a:fld>
            <a:endParaRPr lang="en-US"/>
          </a:p>
        </p:txBody>
      </p:sp>
    </p:spTree>
    <p:extLst>
      <p:ext uri="{BB962C8B-B14F-4D97-AF65-F5344CB8AC3E}">
        <p14:creationId xmlns:p14="http://schemas.microsoft.com/office/powerpoint/2010/main" val="2226118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7ADAA1-C1BB-4986-A3E2-075088AB9E2D}" type="slidenum">
              <a:rPr lang="en-US" smtClean="0"/>
              <a:t>2</a:t>
            </a:fld>
            <a:endParaRPr lang="en-US"/>
          </a:p>
        </p:txBody>
      </p:sp>
    </p:spTree>
    <p:extLst>
      <p:ext uri="{BB962C8B-B14F-4D97-AF65-F5344CB8AC3E}">
        <p14:creationId xmlns:p14="http://schemas.microsoft.com/office/powerpoint/2010/main" val="4268642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a:t>
            </a:r>
            <a:r>
              <a:rPr lang="en-US" baseline="0" dirty="0" smtClean="0"/>
              <a:t> http://www.dochas.ie/blog/ngo-reactions-mediterranean-boat-crisis</a:t>
            </a:r>
          </a:p>
          <a:p>
            <a:endParaRPr lang="en-US" baseline="0" dirty="0" smtClean="0"/>
          </a:p>
          <a:p>
            <a:r>
              <a:rPr lang="en-US" b="1" baseline="0" dirty="0" smtClean="0"/>
              <a:t>International Human Rights Principles and Legal Standards</a:t>
            </a:r>
          </a:p>
          <a:p>
            <a:endParaRPr lang="en-US" baseline="0" dirty="0" smtClean="0"/>
          </a:p>
          <a:p>
            <a:r>
              <a:rPr lang="en-US" i="1" baseline="0" dirty="0" smtClean="0"/>
              <a:t>Universal Declaration of Human Rights</a:t>
            </a:r>
          </a:p>
          <a:p>
            <a:pPr>
              <a:lnSpc>
                <a:spcPct val="90000"/>
              </a:lnSpc>
            </a:pPr>
            <a:r>
              <a:rPr lang="en-GB" altLang="en-US" dirty="0"/>
              <a:t>Everyone has the right to seek and to enjoy in other countries asylum from persecution. (art. 14(1))</a:t>
            </a:r>
          </a:p>
          <a:p>
            <a:pPr>
              <a:lnSpc>
                <a:spcPct val="90000"/>
              </a:lnSpc>
            </a:pPr>
            <a:r>
              <a:rPr lang="en-GB" altLang="en-US" dirty="0"/>
              <a:t>Everyone has the right to leave any country, including his own, and to return to his country. (art. 13(2))</a:t>
            </a:r>
          </a:p>
          <a:p>
            <a:pPr>
              <a:lnSpc>
                <a:spcPct val="90000"/>
              </a:lnSpc>
            </a:pPr>
            <a:r>
              <a:rPr lang="en-GB" altLang="en-US" dirty="0"/>
              <a:t>No one shall be subjected to torture or to cruel, inhuman or degrading treatment or punishment. (art. 5)</a:t>
            </a:r>
          </a:p>
          <a:p>
            <a:pPr>
              <a:lnSpc>
                <a:spcPct val="90000"/>
              </a:lnSpc>
            </a:pPr>
            <a:endParaRPr lang="en-GB" altLang="en-US" dirty="0"/>
          </a:p>
          <a:p>
            <a:pPr>
              <a:lnSpc>
                <a:spcPct val="90000"/>
              </a:lnSpc>
            </a:pPr>
            <a:r>
              <a:rPr lang="en-GB" altLang="en-US" i="1" dirty="0"/>
              <a:t>1951 Convention Relating to the Status of Refugees</a:t>
            </a:r>
          </a:p>
          <a:p>
            <a:pPr defTabSz="933237">
              <a:lnSpc>
                <a:spcPct val="90000"/>
              </a:lnSpc>
              <a:defRPr/>
            </a:pPr>
            <a:r>
              <a:rPr lang="en-GB" altLang="en-US" dirty="0"/>
              <a:t>Definition of a refugee (art. 1)</a:t>
            </a:r>
          </a:p>
          <a:p>
            <a:pPr>
              <a:lnSpc>
                <a:spcPct val="90000"/>
              </a:lnSpc>
            </a:pPr>
            <a:r>
              <a:rPr lang="en-GB" altLang="en-US" dirty="0"/>
              <a:t>Non-</a:t>
            </a:r>
            <a:r>
              <a:rPr lang="en-GB" altLang="en-US" dirty="0" err="1"/>
              <a:t>refoulement</a:t>
            </a:r>
            <a:r>
              <a:rPr lang="en-GB" altLang="en-US" dirty="0"/>
              <a:t> – obligation not to return a refugee to a place where their life or freedom would be at risk (art. 33)</a:t>
            </a:r>
          </a:p>
          <a:p>
            <a:pPr>
              <a:lnSpc>
                <a:spcPct val="90000"/>
              </a:lnSpc>
            </a:pPr>
            <a:endParaRPr lang="en-GB" altLang="en-US" dirty="0"/>
          </a:p>
          <a:p>
            <a:pPr>
              <a:lnSpc>
                <a:spcPct val="90000"/>
              </a:lnSpc>
              <a:buFont typeface="Wingdings" pitchFamily="28" charset="2"/>
              <a:buNone/>
            </a:pPr>
            <a:r>
              <a:rPr lang="en-GB" altLang="en-US" sz="1100" b="1" i="1" dirty="0">
                <a:solidFill>
                  <a:schemeClr val="hlink"/>
                </a:solidFill>
              </a:rPr>
              <a:t>Article 33 Prohibition of expulsion or return ("</a:t>
            </a:r>
            <a:r>
              <a:rPr lang="en-GB" altLang="en-US" sz="1100" b="1" i="1" dirty="0" err="1">
                <a:solidFill>
                  <a:schemeClr val="hlink"/>
                </a:solidFill>
              </a:rPr>
              <a:t>refoulement</a:t>
            </a:r>
            <a:r>
              <a:rPr lang="en-GB" altLang="en-US" sz="1100" b="1" i="1" dirty="0">
                <a:solidFill>
                  <a:schemeClr val="hlink"/>
                </a:solidFill>
              </a:rPr>
              <a:t>")</a:t>
            </a:r>
            <a:endParaRPr lang="en-GB" altLang="en-US" sz="1100" b="1" dirty="0"/>
          </a:p>
          <a:p>
            <a:pPr>
              <a:lnSpc>
                <a:spcPct val="90000"/>
              </a:lnSpc>
              <a:buFont typeface="Wingdings" pitchFamily="28" charset="2"/>
              <a:buNone/>
            </a:pPr>
            <a:endParaRPr lang="en-GB" altLang="en-US" dirty="0"/>
          </a:p>
          <a:p>
            <a:pPr>
              <a:lnSpc>
                <a:spcPct val="90000"/>
              </a:lnSpc>
              <a:buFont typeface="Wingdings" pitchFamily="28" charset="2"/>
              <a:buNone/>
            </a:pPr>
            <a:r>
              <a:rPr lang="en-GB" altLang="en-US" dirty="0"/>
              <a:t>(1) No Contracting State shall expel or return ("</a:t>
            </a:r>
            <a:r>
              <a:rPr lang="en-GB" altLang="en-US" dirty="0" err="1"/>
              <a:t>refouler</a:t>
            </a:r>
            <a:r>
              <a:rPr lang="en-GB" altLang="en-US" dirty="0"/>
              <a:t>") a refugee in any manner whatsoever to the frontiers of territories where his </a:t>
            </a:r>
            <a:r>
              <a:rPr lang="en-GB" altLang="en-US" dirty="0">
                <a:solidFill>
                  <a:schemeClr val="hlink"/>
                </a:solidFill>
              </a:rPr>
              <a:t>life or freedom</a:t>
            </a:r>
            <a:r>
              <a:rPr lang="en-GB" altLang="en-US" dirty="0"/>
              <a:t> would be threatened on account of his race, religion, nationality, membership of a particular social group or political opinion.</a:t>
            </a:r>
          </a:p>
          <a:p>
            <a:pPr>
              <a:lnSpc>
                <a:spcPct val="90000"/>
              </a:lnSpc>
              <a:buFont typeface="Wingdings" pitchFamily="28" charset="2"/>
              <a:buNone/>
            </a:pPr>
            <a:endParaRPr lang="en-GB" altLang="en-US" dirty="0"/>
          </a:p>
          <a:p>
            <a:pPr>
              <a:lnSpc>
                <a:spcPct val="90000"/>
              </a:lnSpc>
              <a:buFont typeface="Wingdings" pitchFamily="28" charset="2"/>
              <a:buNone/>
            </a:pPr>
            <a:r>
              <a:rPr lang="en-GB" altLang="en-US" dirty="0"/>
              <a:t>(2) The benefit of the present provision may not, however, be claimed by a refugee whom there are reasonable grounds for regarding as a </a:t>
            </a:r>
            <a:r>
              <a:rPr lang="en-GB" altLang="en-US" dirty="0">
                <a:solidFill>
                  <a:schemeClr val="hlink"/>
                </a:solidFill>
              </a:rPr>
              <a:t>danger to the security</a:t>
            </a:r>
            <a:r>
              <a:rPr lang="en-GB" altLang="en-US" dirty="0"/>
              <a:t> of the country in which he is, or who, having been convicted by a final judgment of a particularly serious crime, constitutes a </a:t>
            </a:r>
            <a:r>
              <a:rPr lang="en-GB" altLang="en-US" dirty="0">
                <a:solidFill>
                  <a:schemeClr val="hlink"/>
                </a:solidFill>
              </a:rPr>
              <a:t>danger to the community</a:t>
            </a:r>
            <a:r>
              <a:rPr lang="en-GB" altLang="en-US" dirty="0"/>
              <a:t> of that country.</a:t>
            </a:r>
            <a:endParaRPr lang="en-US" altLang="en-US" dirty="0"/>
          </a:p>
          <a:p>
            <a:pPr>
              <a:lnSpc>
                <a:spcPct val="90000"/>
              </a:lnSpc>
            </a:pPr>
            <a:endParaRPr lang="en-GB" altLang="en-US" dirty="0"/>
          </a:p>
          <a:p>
            <a:pPr>
              <a:lnSpc>
                <a:spcPct val="90000"/>
              </a:lnSpc>
            </a:pPr>
            <a:endParaRPr lang="en-GB" altLang="en-US" dirty="0"/>
          </a:p>
          <a:p>
            <a:pPr>
              <a:lnSpc>
                <a:spcPct val="90000"/>
              </a:lnSpc>
            </a:pPr>
            <a:r>
              <a:rPr lang="en-GB" altLang="en-US" i="1" dirty="0"/>
              <a:t>1984 Convention against Torture</a:t>
            </a:r>
          </a:p>
          <a:p>
            <a:pPr defTabSz="933237">
              <a:lnSpc>
                <a:spcPct val="90000"/>
              </a:lnSpc>
              <a:defRPr/>
            </a:pPr>
            <a:r>
              <a:rPr lang="en-GB" altLang="en-US" dirty="0"/>
              <a:t>Non-</a:t>
            </a:r>
            <a:r>
              <a:rPr lang="en-GB" altLang="en-US" dirty="0" err="1"/>
              <a:t>refoulement</a:t>
            </a:r>
            <a:r>
              <a:rPr lang="en-GB" altLang="en-US" dirty="0"/>
              <a:t> – obligation not to return anyone to a risk of torture (art. 3)</a:t>
            </a:r>
          </a:p>
          <a:p>
            <a:pPr>
              <a:lnSpc>
                <a:spcPct val="90000"/>
              </a:lnSpc>
            </a:pPr>
            <a:endParaRPr lang="en-GB" altLang="en-US" dirty="0"/>
          </a:p>
          <a:p>
            <a:pPr>
              <a:lnSpc>
                <a:spcPct val="90000"/>
              </a:lnSpc>
            </a:pPr>
            <a:endParaRPr lang="en-GB" altLang="en-US" dirty="0">
              <a:latin typeface="Times New Roman" pitchFamily="28" charset="0"/>
            </a:endParaRPr>
          </a:p>
          <a:p>
            <a:pPr>
              <a:lnSpc>
                <a:spcPct val="90000"/>
              </a:lnSpc>
            </a:pPr>
            <a:endParaRPr lang="en-US" altLang="en-US" dirty="0"/>
          </a:p>
          <a:p>
            <a:endParaRPr lang="en-US" dirty="0"/>
          </a:p>
        </p:txBody>
      </p:sp>
      <p:sp>
        <p:nvSpPr>
          <p:cNvPr id="4" name="Slide Number Placeholder 3"/>
          <p:cNvSpPr>
            <a:spLocks noGrp="1"/>
          </p:cNvSpPr>
          <p:nvPr>
            <p:ph type="sldNum" sz="quarter" idx="10"/>
          </p:nvPr>
        </p:nvSpPr>
        <p:spPr/>
        <p:txBody>
          <a:bodyPr/>
          <a:lstStyle/>
          <a:p>
            <a:fld id="{1C7ADAA1-C1BB-4986-A3E2-075088AB9E2D}" type="slidenum">
              <a:rPr lang="en-US" smtClean="0"/>
              <a:t>3</a:t>
            </a:fld>
            <a:endParaRPr lang="en-US"/>
          </a:p>
        </p:txBody>
      </p:sp>
    </p:spTree>
    <p:extLst>
      <p:ext uri="{BB962C8B-B14F-4D97-AF65-F5344CB8AC3E}">
        <p14:creationId xmlns:p14="http://schemas.microsoft.com/office/powerpoint/2010/main" val="787800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Font typeface="Wingdings" pitchFamily="28" charset="2"/>
              <a:buNone/>
            </a:pPr>
            <a:r>
              <a:rPr lang="en-US" dirty="0" smtClean="0"/>
              <a:t>Photo:</a:t>
            </a:r>
            <a:r>
              <a:rPr lang="en-US" baseline="0" dirty="0" smtClean="0"/>
              <a:t> </a:t>
            </a:r>
            <a:r>
              <a:rPr lang="en-US" dirty="0" smtClean="0"/>
              <a:t>©UNHCR/</a:t>
            </a:r>
            <a:r>
              <a:rPr lang="en-US" dirty="0" err="1" smtClean="0"/>
              <a:t>I.Prickett</a:t>
            </a:r>
            <a:r>
              <a:rPr lang="en-US" dirty="0" smtClean="0"/>
              <a:t>   http://unhcr.org/g-558180b96   “Syrian Kurdish</a:t>
            </a:r>
            <a:r>
              <a:rPr lang="en-US" baseline="0" dirty="0" smtClean="0"/>
              <a:t> refugees cross into Turkey from Syria, near the town of </a:t>
            </a:r>
            <a:r>
              <a:rPr lang="en-US" baseline="0" dirty="0" err="1" smtClean="0"/>
              <a:t>Kobani</a:t>
            </a:r>
            <a:r>
              <a:rPr lang="en-US" baseline="0" dirty="0" smtClean="0"/>
              <a:t>.  The war that erupted in Syria in 2011 has propelled it into becoming the world’s largest driver of displacement.”</a:t>
            </a:r>
            <a:endParaRPr lang="en-GB" altLang="en-US" dirty="0">
              <a:solidFill>
                <a:schemeClr val="hlink"/>
              </a:solidFill>
            </a:endParaRPr>
          </a:p>
          <a:p>
            <a:pPr>
              <a:lnSpc>
                <a:spcPct val="90000"/>
              </a:lnSpc>
              <a:buFont typeface="Wingdings" pitchFamily="28" charset="2"/>
              <a:buNone/>
            </a:pPr>
            <a:endParaRPr lang="en-GB" altLang="en-US" dirty="0">
              <a:solidFill>
                <a:schemeClr val="hlink"/>
              </a:solidFill>
            </a:endParaRPr>
          </a:p>
          <a:p>
            <a:pPr defTabSz="933237">
              <a:lnSpc>
                <a:spcPct val="90000"/>
              </a:lnSpc>
              <a:defRPr/>
            </a:pPr>
            <a:r>
              <a:rPr lang="en-CA" dirty="0" smtClean="0"/>
              <a:t>The rights</a:t>
            </a:r>
            <a:r>
              <a:rPr lang="en-CA" baseline="0" dirty="0" smtClean="0"/>
              <a:t> of refugees are protected in International law under the 1951 Convention relating to the Status of Refugees.  Countries like Canada that are parties to the convention are obligated to protect the rights of refugees who arrive in their country.</a:t>
            </a:r>
            <a:endParaRPr lang="en-CA" dirty="0" smtClean="0"/>
          </a:p>
          <a:p>
            <a:pPr>
              <a:lnSpc>
                <a:spcPct val="90000"/>
              </a:lnSpc>
              <a:buFont typeface="Wingdings" pitchFamily="28" charset="2"/>
              <a:buNone/>
            </a:pPr>
            <a:endParaRPr lang="en-GB" altLang="en-US" dirty="0">
              <a:solidFill>
                <a:schemeClr val="hlink"/>
              </a:solidFill>
            </a:endParaRPr>
          </a:p>
          <a:p>
            <a:pPr>
              <a:lnSpc>
                <a:spcPct val="90000"/>
              </a:lnSpc>
              <a:buFont typeface="Wingdings" pitchFamily="28" charset="2"/>
              <a:buNone/>
            </a:pPr>
            <a:endParaRPr lang="en-GB" altLang="en-US" dirty="0">
              <a:solidFill>
                <a:schemeClr val="hlink"/>
              </a:solidFill>
            </a:endParaRPr>
          </a:p>
          <a:p>
            <a:pPr>
              <a:lnSpc>
                <a:spcPct val="90000"/>
              </a:lnSpc>
              <a:buFont typeface="Wingdings" pitchFamily="28" charset="2"/>
              <a:buNone/>
            </a:pPr>
            <a:r>
              <a:rPr lang="en-GB" altLang="en-US" dirty="0">
                <a:solidFill>
                  <a:schemeClr val="hlink"/>
                </a:solidFill>
              </a:rPr>
              <a:t>1951 Convention Relating to the Status of Refugees</a:t>
            </a:r>
          </a:p>
          <a:p>
            <a:pPr>
              <a:lnSpc>
                <a:spcPct val="90000"/>
              </a:lnSpc>
              <a:buFont typeface="Wingdings" pitchFamily="28" charset="2"/>
              <a:buNone/>
            </a:pPr>
            <a:endParaRPr lang="en-GB" altLang="en-US" b="1" dirty="0">
              <a:solidFill>
                <a:schemeClr val="hlink"/>
              </a:solidFill>
            </a:endParaRPr>
          </a:p>
          <a:p>
            <a:pPr>
              <a:lnSpc>
                <a:spcPct val="90000"/>
              </a:lnSpc>
              <a:buFont typeface="Wingdings" pitchFamily="28" charset="2"/>
              <a:buNone/>
            </a:pPr>
            <a:r>
              <a:rPr lang="en-GB" altLang="en-US" b="1" i="1" dirty="0">
                <a:solidFill>
                  <a:schemeClr val="hlink"/>
                </a:solidFill>
              </a:rPr>
              <a:t>Article 1 Definition of the term "Refugee"</a:t>
            </a:r>
          </a:p>
          <a:p>
            <a:pPr>
              <a:lnSpc>
                <a:spcPct val="90000"/>
              </a:lnSpc>
              <a:buFont typeface="Wingdings" pitchFamily="28" charset="2"/>
              <a:buNone/>
            </a:pPr>
            <a:endParaRPr lang="en-GB" altLang="en-US" dirty="0"/>
          </a:p>
          <a:p>
            <a:pPr>
              <a:lnSpc>
                <a:spcPct val="90000"/>
              </a:lnSpc>
              <a:buFont typeface="Wingdings" pitchFamily="28" charset="2"/>
              <a:buNone/>
            </a:pPr>
            <a:r>
              <a:rPr lang="en-GB" altLang="en-US" dirty="0"/>
              <a:t>A. For the purposes of the present Convention, the term "refugee" shall apply to any person who: …</a:t>
            </a:r>
          </a:p>
          <a:p>
            <a:pPr>
              <a:lnSpc>
                <a:spcPct val="90000"/>
              </a:lnSpc>
            </a:pPr>
            <a:endParaRPr lang="en-GB" altLang="en-US" dirty="0"/>
          </a:p>
          <a:p>
            <a:pPr>
              <a:lnSpc>
                <a:spcPct val="90000"/>
              </a:lnSpc>
              <a:buFont typeface="Wingdings" pitchFamily="28" charset="2"/>
              <a:buNone/>
            </a:pPr>
            <a:r>
              <a:rPr lang="en-GB" altLang="en-US" dirty="0"/>
              <a:t> (2) As a result of events occurring before 1 January 1951 and owing to </a:t>
            </a:r>
            <a:r>
              <a:rPr lang="en-GB" altLang="en-US" b="1" dirty="0"/>
              <a:t>well-founded fear</a:t>
            </a:r>
            <a:r>
              <a:rPr lang="en-GB" altLang="en-US" dirty="0"/>
              <a:t> of being </a:t>
            </a:r>
            <a:r>
              <a:rPr lang="en-GB" altLang="en-US" b="1" dirty="0"/>
              <a:t>persecuted</a:t>
            </a:r>
            <a:r>
              <a:rPr lang="en-GB" altLang="en-US" dirty="0"/>
              <a:t> for reasons of </a:t>
            </a:r>
            <a:r>
              <a:rPr lang="en-GB" altLang="en-US" b="1" dirty="0">
                <a:solidFill>
                  <a:schemeClr val="hlink"/>
                </a:solidFill>
              </a:rPr>
              <a:t>race, religion, nationality, membership of a particular social group or political opinion</a:t>
            </a:r>
            <a:r>
              <a:rPr lang="en-GB" altLang="en-US" dirty="0"/>
              <a:t>, is </a:t>
            </a:r>
            <a:r>
              <a:rPr lang="en-GB" altLang="en-US" b="1" dirty="0"/>
              <a:t>outside</a:t>
            </a:r>
            <a:r>
              <a:rPr lang="en-GB" altLang="en-US" dirty="0"/>
              <a:t> the country of his nationality and is </a:t>
            </a:r>
            <a:r>
              <a:rPr lang="en-GB" altLang="en-US" b="1" dirty="0"/>
              <a:t>unable</a:t>
            </a:r>
            <a:r>
              <a:rPr lang="en-GB" altLang="en-US" dirty="0"/>
              <a:t> or, owing to such fear, is unwilling to avail himself of the protection of that country; or who, not having a nationality and being outside the country of his former habitual residence as a result of such events, is unable or, owing to such fear, is unwilling to return to it.</a:t>
            </a:r>
            <a:endParaRPr lang="en-GB" altLang="en-US" sz="1100" dirty="0"/>
          </a:p>
          <a:p>
            <a:endParaRPr lang="en-US" dirty="0"/>
          </a:p>
        </p:txBody>
      </p:sp>
      <p:sp>
        <p:nvSpPr>
          <p:cNvPr id="4" name="Slide Number Placeholder 3"/>
          <p:cNvSpPr>
            <a:spLocks noGrp="1"/>
          </p:cNvSpPr>
          <p:nvPr>
            <p:ph type="sldNum" sz="quarter" idx="10"/>
          </p:nvPr>
        </p:nvSpPr>
        <p:spPr/>
        <p:txBody>
          <a:bodyPr/>
          <a:lstStyle/>
          <a:p>
            <a:fld id="{1C7ADAA1-C1BB-4986-A3E2-075088AB9E2D}" type="slidenum">
              <a:rPr lang="en-US" smtClean="0"/>
              <a:t>4</a:t>
            </a:fld>
            <a:endParaRPr lang="en-US"/>
          </a:p>
        </p:txBody>
      </p:sp>
    </p:spTree>
    <p:extLst>
      <p:ext uri="{BB962C8B-B14F-4D97-AF65-F5344CB8AC3E}">
        <p14:creationId xmlns:p14="http://schemas.microsoft.com/office/powerpoint/2010/main" val="3483297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t>Photo:</a:t>
            </a:r>
            <a:r>
              <a:rPr lang="en-US" baseline="0" dirty="0" smtClean="0"/>
              <a:t> </a:t>
            </a:r>
            <a:r>
              <a:rPr lang="en-US" dirty="0" smtClean="0"/>
              <a:t>©UNHCR/</a:t>
            </a:r>
            <a:r>
              <a:rPr lang="en-US" dirty="0" err="1" smtClean="0"/>
              <a:t>I.Prickett</a:t>
            </a:r>
            <a:r>
              <a:rPr lang="en-US" dirty="0" smtClean="0"/>
              <a:t>   http://unhcr.org/g-558180b96   “Syrian Kurdish</a:t>
            </a:r>
            <a:r>
              <a:rPr lang="en-US" baseline="0" dirty="0" smtClean="0"/>
              <a:t> refugees cross into Turkey from Syria, near the town of </a:t>
            </a:r>
            <a:r>
              <a:rPr lang="en-US" baseline="0" dirty="0" err="1" smtClean="0"/>
              <a:t>Kobani</a:t>
            </a:r>
            <a:r>
              <a:rPr lang="en-US" baseline="0" dirty="0" smtClean="0"/>
              <a:t>.  The war that erupted in Syria in 2011 has propelled it into becoming the world’s largest driver of displacement.”</a:t>
            </a:r>
            <a:endParaRPr lang="en-GB" altLang="en-US" dirty="0">
              <a:solidFill>
                <a:schemeClr val="hlink"/>
              </a:solidFill>
            </a:endParaRPr>
          </a:p>
          <a:p>
            <a:endParaRPr lang="en-US" dirty="0"/>
          </a:p>
          <a:p>
            <a:r>
              <a:rPr lang="en-US" dirty="0"/>
              <a:t>We are facing a global crisis of forced migration.  In June 2015, the UN Refugee Agency reported that there were 58,000,000 persons of concern under its mandate, including refugees, refugee claimants (aka asylum seekers, spontaneous arrivals), internally displaced and stateless persons.  That means more than 1 ½  times the entire population of Canada lacks the protection of their country.</a:t>
            </a:r>
          </a:p>
          <a:p>
            <a:endParaRPr lang="en-US" dirty="0"/>
          </a:p>
          <a:p>
            <a:r>
              <a:rPr lang="en-CA" b="1" dirty="0" smtClean="0"/>
              <a:t>Refugee:</a:t>
            </a:r>
            <a:r>
              <a:rPr lang="en-CA" dirty="0" smtClean="0"/>
              <a:t> rights</a:t>
            </a:r>
            <a:r>
              <a:rPr lang="en-CA" baseline="0" dirty="0" smtClean="0"/>
              <a:t> are protected by 1951 Convention Relating to the Status of Refugees</a:t>
            </a:r>
          </a:p>
          <a:p>
            <a:pPr defTabSz="933237">
              <a:defRPr/>
            </a:pPr>
            <a:r>
              <a:rPr lang="en-CA" b="1" baseline="0" dirty="0" smtClean="0"/>
              <a:t>Claimant:</a:t>
            </a:r>
            <a:r>
              <a:rPr lang="en-CA" baseline="0" dirty="0" smtClean="0"/>
              <a:t> until there is a formal process which determines they are NOT a refugee; they are considered a refugee and are protected by the 1951 Refugee Convention</a:t>
            </a:r>
          </a:p>
          <a:p>
            <a:r>
              <a:rPr lang="en-CA" b="1" baseline="0" dirty="0" smtClean="0"/>
              <a:t>Internally displaced: </a:t>
            </a:r>
            <a:r>
              <a:rPr lang="en-CA" baseline="0" dirty="0" smtClean="0"/>
              <a:t>may also be at risk of persecution but the Refugee Convention does </a:t>
            </a:r>
            <a:r>
              <a:rPr lang="en-CA" u="sng" baseline="0" dirty="0" smtClean="0"/>
              <a:t>not</a:t>
            </a:r>
            <a:r>
              <a:rPr lang="en-CA" baseline="0" dirty="0" smtClean="0"/>
              <a:t> apply, since they are not </a:t>
            </a:r>
            <a:r>
              <a:rPr lang="en-CA" u="sng" baseline="0" dirty="0" smtClean="0"/>
              <a:t>outside</a:t>
            </a:r>
            <a:r>
              <a:rPr lang="en-CA" u="none" baseline="0" dirty="0" smtClean="0"/>
              <a:t> the country of origin</a:t>
            </a:r>
          </a:p>
          <a:p>
            <a:r>
              <a:rPr lang="en-CA" b="1" u="none" baseline="0" dirty="0" smtClean="0"/>
              <a:t>Stateless:</a:t>
            </a:r>
            <a:r>
              <a:rPr lang="en-CA" u="none" baseline="0" dirty="0" smtClean="0"/>
              <a:t> no country recognizes the person as its citizen</a:t>
            </a:r>
            <a:endParaRPr lang="en-CA" u="sng" baseline="0" dirty="0" smtClean="0"/>
          </a:p>
          <a:p>
            <a:r>
              <a:rPr lang="en-CA" b="1" baseline="0" dirty="0" smtClean="0"/>
              <a:t>Migrant:</a:t>
            </a:r>
            <a:r>
              <a:rPr lang="en-CA" baseline="0" dirty="0" smtClean="0"/>
              <a:t> some migrants are forced to move for life and death reasons (extreme poverty; environmental degradation drought), but they are not considered refugees unless they also face persecution. </a:t>
            </a:r>
            <a:endParaRPr lang="en-CA" dirty="0" smtClean="0"/>
          </a:p>
          <a:p>
            <a:endParaRPr lang="en-US" dirty="0"/>
          </a:p>
          <a:p>
            <a:endParaRPr lang="en-US" dirty="0"/>
          </a:p>
          <a:p>
            <a:r>
              <a:rPr lang="en-US" dirty="0"/>
              <a:t>Sources:</a:t>
            </a:r>
          </a:p>
          <a:p>
            <a:r>
              <a:rPr lang="en-US" dirty="0"/>
              <a:t>UNHCR, Mid-Year Trends, June 2015 </a:t>
            </a:r>
            <a:r>
              <a:rPr lang="en-US" u="sng" dirty="0">
                <a:hlinkClick r:id="rId3"/>
              </a:rPr>
              <a:t>http://www.unhcr.org/56701b969.html</a:t>
            </a:r>
            <a:endParaRPr lang="en-US" dirty="0"/>
          </a:p>
          <a:p>
            <a:pPr defTabSz="933237">
              <a:defRPr/>
            </a:pPr>
            <a:r>
              <a:rPr lang="en-US" dirty="0"/>
              <a:t>Statistics Canada, Canada’s population estimates, first quarter 2015 </a:t>
            </a:r>
            <a:r>
              <a:rPr lang="en-US" u="sng" dirty="0">
                <a:hlinkClick r:id="rId4"/>
              </a:rPr>
              <a:t>http://www.statcan.gc.ca/daily-quotidien/150617/dq150617c-eng.htm</a:t>
            </a:r>
            <a:endParaRPr lang="en-US" dirty="0"/>
          </a:p>
          <a:p>
            <a:endParaRPr lang="en-US" dirty="0" smtClean="0"/>
          </a:p>
          <a:p>
            <a:r>
              <a:rPr lang="en-US" dirty="0"/>
              <a:t>88. It is a general requirement for refugee status that an applicant who has a nationality be outside the country of his nationality. There are no exceptions to this rule. International </a:t>
            </a:r>
            <a:r>
              <a:rPr lang="en-US" dirty="0" smtClean="0"/>
              <a:t>protection </a:t>
            </a:r>
            <a:r>
              <a:rPr lang="en-US" dirty="0"/>
              <a:t>cannot come into play as long as a person is within the territorial jurisdiction of his home country.</a:t>
            </a:r>
          </a:p>
          <a:p>
            <a:endParaRPr lang="en-US" dirty="0" smtClean="0"/>
          </a:p>
          <a:p>
            <a:pPr defTabSz="933237">
              <a:defRPr/>
            </a:pPr>
            <a:r>
              <a:rPr lang="en-US" dirty="0" smtClean="0"/>
              <a:t>Source:  UNHCR Handbook and Guidelines</a:t>
            </a:r>
            <a:r>
              <a:rPr lang="en-US" baseline="0" dirty="0" smtClean="0"/>
              <a:t> on Procedures and Criteria for Determining Refugee Status   </a:t>
            </a:r>
            <a:r>
              <a:rPr lang="en-US" dirty="0" smtClean="0"/>
              <a:t>http://www.unhcr.org/3d58e13b4.html</a:t>
            </a:r>
          </a:p>
          <a:p>
            <a:endParaRPr lang="en-US" dirty="0"/>
          </a:p>
        </p:txBody>
      </p:sp>
      <p:sp>
        <p:nvSpPr>
          <p:cNvPr id="4" name="Slide Number Placeholder 3"/>
          <p:cNvSpPr>
            <a:spLocks noGrp="1"/>
          </p:cNvSpPr>
          <p:nvPr>
            <p:ph type="sldNum" sz="quarter" idx="10"/>
          </p:nvPr>
        </p:nvSpPr>
        <p:spPr/>
        <p:txBody>
          <a:bodyPr/>
          <a:lstStyle/>
          <a:p>
            <a:fld id="{1C7ADAA1-C1BB-4986-A3E2-075088AB9E2D}" type="slidenum">
              <a:rPr lang="en-US" smtClean="0"/>
              <a:t>5</a:t>
            </a:fld>
            <a:endParaRPr lang="en-US"/>
          </a:p>
        </p:txBody>
      </p:sp>
    </p:spTree>
    <p:extLst>
      <p:ext uri="{BB962C8B-B14F-4D97-AF65-F5344CB8AC3E}">
        <p14:creationId xmlns:p14="http://schemas.microsoft.com/office/powerpoint/2010/main" val="1442954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Photo (L):</a:t>
            </a:r>
            <a:r>
              <a:rPr lang="en-US" baseline="0" dirty="0" smtClean="0">
                <a:effectLst/>
              </a:rPr>
              <a:t>  </a:t>
            </a:r>
            <a:r>
              <a:rPr lang="en-US" dirty="0" err="1" smtClean="0">
                <a:effectLst/>
              </a:rPr>
              <a:t>Zeinab</a:t>
            </a:r>
            <a:r>
              <a:rPr lang="en-US" dirty="0" smtClean="0">
                <a:effectLst/>
              </a:rPr>
              <a:t>*, 22, from </a:t>
            </a:r>
            <a:r>
              <a:rPr lang="en-US" dirty="0" err="1" smtClean="0">
                <a:effectLst/>
              </a:rPr>
              <a:t>Borno</a:t>
            </a:r>
            <a:r>
              <a:rPr lang="en-US" dirty="0" smtClean="0">
                <a:effectLst/>
              </a:rPr>
              <a:t> State in Nigeria, fled when insurgents attacked her home area in January 2014. Both her parents were shot when they attempted to escape, but she and her siblings managed to scramble in different directions. They are still separated. *Name changed for protection reasons </a:t>
            </a:r>
            <a:br>
              <a:rPr lang="en-US" dirty="0" smtClean="0">
                <a:effectLst/>
              </a:rPr>
            </a:br>
            <a:r>
              <a:rPr lang="en-US" dirty="0" smtClean="0">
                <a:effectLst/>
              </a:rPr>
              <a:t>© UNHCR/</a:t>
            </a:r>
            <a:r>
              <a:rPr lang="en-US" dirty="0" err="1" smtClean="0">
                <a:effectLst/>
              </a:rPr>
              <a:t>H.Caux</a:t>
            </a:r>
            <a:r>
              <a:rPr lang="en-US" dirty="0" smtClean="0">
                <a:effectLst/>
              </a:rPr>
              <a:t>    </a:t>
            </a:r>
            <a:r>
              <a:rPr lang="en-US" dirty="0" smtClean="0"/>
              <a:t>http://unhcr.org/g-558180b96 </a:t>
            </a:r>
          </a:p>
          <a:p>
            <a:endParaRPr lang="en-US" dirty="0" smtClean="0"/>
          </a:p>
          <a:p>
            <a:r>
              <a:rPr lang="en-US" dirty="0" smtClean="0"/>
              <a:t>Photo (R):</a:t>
            </a:r>
            <a:r>
              <a:rPr lang="en-US" baseline="0" dirty="0" smtClean="0"/>
              <a:t> </a:t>
            </a:r>
            <a:r>
              <a:rPr lang="en-US" dirty="0" smtClean="0">
                <a:effectLst/>
              </a:rPr>
              <a:t>Refugee women queue to receive high protein biscuits in </a:t>
            </a:r>
            <a:r>
              <a:rPr lang="en-US" dirty="0" err="1" smtClean="0">
                <a:effectLst/>
              </a:rPr>
              <a:t>Minawao</a:t>
            </a:r>
            <a:r>
              <a:rPr lang="en-US" dirty="0" smtClean="0">
                <a:effectLst/>
              </a:rPr>
              <a:t>. The World Food </a:t>
            </a:r>
            <a:r>
              <a:rPr lang="en-US" dirty="0" err="1" smtClean="0">
                <a:effectLst/>
              </a:rPr>
              <a:t>Programme</a:t>
            </a:r>
            <a:r>
              <a:rPr lang="en-US" dirty="0" smtClean="0">
                <a:effectLst/>
              </a:rPr>
              <a:t> is also distributing regular food rations, including rice, oil, salt and a blend of corn and soya bean. As of March 2015, </a:t>
            </a:r>
            <a:r>
              <a:rPr lang="en-US" dirty="0" err="1" smtClean="0">
                <a:effectLst/>
              </a:rPr>
              <a:t>Minawao</a:t>
            </a:r>
            <a:r>
              <a:rPr lang="en-US" dirty="0" smtClean="0">
                <a:effectLst/>
              </a:rPr>
              <a:t> camp [Cameroon] was hosting some 33,000 Nigerian refugees, mainly originating from </a:t>
            </a:r>
            <a:r>
              <a:rPr lang="en-US" dirty="0" err="1" smtClean="0">
                <a:effectLst/>
              </a:rPr>
              <a:t>Borno</a:t>
            </a:r>
            <a:r>
              <a:rPr lang="en-US" dirty="0" smtClean="0">
                <a:effectLst/>
              </a:rPr>
              <a:t> state. The refugees are of Kanuri, </a:t>
            </a:r>
            <a:r>
              <a:rPr lang="en-US" dirty="0" err="1" smtClean="0">
                <a:effectLst/>
              </a:rPr>
              <a:t>Haussa</a:t>
            </a:r>
            <a:r>
              <a:rPr lang="en-US" dirty="0" smtClean="0">
                <a:effectLst/>
              </a:rPr>
              <a:t>, </a:t>
            </a:r>
            <a:r>
              <a:rPr lang="en-US" dirty="0" err="1" smtClean="0">
                <a:effectLst/>
              </a:rPr>
              <a:t>Fulbe</a:t>
            </a:r>
            <a:r>
              <a:rPr lang="en-US" dirty="0" smtClean="0">
                <a:effectLst/>
              </a:rPr>
              <a:t>, Arab and </a:t>
            </a:r>
            <a:r>
              <a:rPr lang="en-US" dirty="0" err="1" smtClean="0">
                <a:effectLst/>
              </a:rPr>
              <a:t>Peuhl</a:t>
            </a:r>
            <a:r>
              <a:rPr lang="en-US" dirty="0" smtClean="0">
                <a:effectLst/>
              </a:rPr>
              <a:t> origin.</a:t>
            </a:r>
            <a:br>
              <a:rPr lang="en-US" dirty="0" smtClean="0">
                <a:effectLst/>
              </a:rPr>
            </a:br>
            <a:r>
              <a:rPr lang="en-US" dirty="0" smtClean="0">
                <a:effectLst/>
              </a:rPr>
              <a:t>© UNHCR/</a:t>
            </a:r>
            <a:r>
              <a:rPr lang="en-US" dirty="0" err="1" smtClean="0">
                <a:effectLst/>
              </a:rPr>
              <a:t>H.Caux</a:t>
            </a:r>
            <a:r>
              <a:rPr lang="en-US" dirty="0" smtClean="0">
                <a:effectLst/>
              </a:rPr>
              <a:t>   http://unhcr.org/g-5513d75e9</a:t>
            </a:r>
            <a:endParaRPr lang="en-US" dirty="0"/>
          </a:p>
        </p:txBody>
      </p:sp>
      <p:sp>
        <p:nvSpPr>
          <p:cNvPr id="4" name="Slide Number Placeholder 3"/>
          <p:cNvSpPr>
            <a:spLocks noGrp="1"/>
          </p:cNvSpPr>
          <p:nvPr>
            <p:ph type="sldNum" sz="quarter" idx="10"/>
          </p:nvPr>
        </p:nvSpPr>
        <p:spPr/>
        <p:txBody>
          <a:bodyPr/>
          <a:lstStyle/>
          <a:p>
            <a:fld id="{1C7ADAA1-C1BB-4986-A3E2-075088AB9E2D}" type="slidenum">
              <a:rPr lang="en-US" smtClean="0"/>
              <a:t>6</a:t>
            </a:fld>
            <a:endParaRPr lang="en-US"/>
          </a:p>
        </p:txBody>
      </p:sp>
    </p:spTree>
    <p:extLst>
      <p:ext uri="{BB962C8B-B14F-4D97-AF65-F5344CB8AC3E}">
        <p14:creationId xmlns:p14="http://schemas.microsoft.com/office/powerpoint/2010/main" val="3337043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a:t>
            </a:r>
            <a:r>
              <a:rPr lang="en-US" baseline="0" dirty="0" smtClean="0"/>
              <a:t>  </a:t>
            </a:r>
            <a:r>
              <a:rPr lang="en-US" dirty="0" smtClean="0">
                <a:effectLst/>
              </a:rPr>
              <a:t>Baw Meh, age 75, fled </a:t>
            </a:r>
            <a:r>
              <a:rPr lang="en-US" dirty="0" err="1" smtClean="0">
                <a:effectLst/>
              </a:rPr>
              <a:t>Kayah</a:t>
            </a:r>
            <a:r>
              <a:rPr lang="en-US" dirty="0" smtClean="0">
                <a:effectLst/>
              </a:rPr>
              <a:t> state in Myanmar in 1996. In her 18 years in Ban Mai </a:t>
            </a:r>
            <a:r>
              <a:rPr lang="en-US" dirty="0" err="1" smtClean="0">
                <a:effectLst/>
              </a:rPr>
              <a:t>Nai</a:t>
            </a:r>
            <a:r>
              <a:rPr lang="en-US" dirty="0" smtClean="0">
                <a:effectLst/>
              </a:rPr>
              <a:t> </a:t>
            </a:r>
            <a:r>
              <a:rPr lang="en-US" dirty="0" err="1" smtClean="0">
                <a:effectLst/>
              </a:rPr>
              <a:t>Soi</a:t>
            </a:r>
            <a:r>
              <a:rPr lang="en-US" dirty="0" smtClean="0">
                <a:effectLst/>
              </a:rPr>
              <a:t> camp, she has seen her husband die and family members resettle to third countries.*</a:t>
            </a:r>
            <a:br>
              <a:rPr lang="en-US" dirty="0" smtClean="0">
                <a:effectLst/>
              </a:rPr>
            </a:br>
            <a:r>
              <a:rPr lang="en-US" dirty="0" smtClean="0">
                <a:effectLst/>
              </a:rPr>
              <a:t>© UNHCR/</a:t>
            </a:r>
            <a:r>
              <a:rPr lang="en-US" dirty="0" err="1" smtClean="0">
                <a:effectLst/>
              </a:rPr>
              <a:t>R.Arnold</a:t>
            </a:r>
            <a:r>
              <a:rPr lang="en-US" dirty="0" smtClean="0">
                <a:effectLst/>
              </a:rPr>
              <a:t>    http://unhcr.org/g-53a467656</a:t>
            </a:r>
          </a:p>
          <a:p>
            <a:endParaRPr lang="en-US" dirty="0" smtClean="0">
              <a:effectLst/>
            </a:endParaRPr>
          </a:p>
          <a:p>
            <a:r>
              <a:rPr lang="en-US" dirty="0" smtClean="0">
                <a:effectLst/>
              </a:rPr>
              <a:t>While</a:t>
            </a:r>
            <a:r>
              <a:rPr lang="en-US" baseline="0" dirty="0" smtClean="0">
                <a:effectLst/>
              </a:rPr>
              <a:t> there is no universally accepted definition of “Persecution”, it can be conceived as a range of harmful treatment along a </a:t>
            </a:r>
            <a:r>
              <a:rPr lang="en-US" dirty="0"/>
              <a:t>continuum, which starts with prejudice and discrimination, and reaches extremes such as genocide. </a:t>
            </a:r>
            <a:r>
              <a:rPr lang="en-US" dirty="0" smtClean="0"/>
              <a:t>Discrimination in different forms</a:t>
            </a:r>
            <a:r>
              <a:rPr lang="en-US" baseline="0" dirty="0" smtClean="0"/>
              <a:t> </a:t>
            </a:r>
            <a:r>
              <a:rPr lang="en-US" dirty="0" smtClean="0"/>
              <a:t>combined with other adverse factors (e.g. general atmosphere of insecurity in the country of origin) can</a:t>
            </a:r>
            <a:r>
              <a:rPr lang="en-US" baseline="0" dirty="0" smtClean="0"/>
              <a:t> combine to</a:t>
            </a:r>
            <a:r>
              <a:rPr lang="en-US" dirty="0" smtClean="0"/>
              <a:t> result</a:t>
            </a:r>
            <a:r>
              <a:rPr lang="en-US" baseline="0" dirty="0" smtClean="0"/>
              <a:t> in </a:t>
            </a:r>
            <a:r>
              <a:rPr lang="en-US" dirty="0" smtClean="0"/>
              <a:t>persecution on “cumulative grounds”. </a:t>
            </a:r>
          </a:p>
          <a:p>
            <a:endParaRPr lang="en-US" dirty="0"/>
          </a:p>
          <a:p>
            <a:endParaRPr lang="en-US" dirty="0" smtClean="0">
              <a:effectLst/>
            </a:endParaRPr>
          </a:p>
          <a:p>
            <a:r>
              <a:rPr lang="en-US" dirty="0" smtClean="0"/>
              <a:t>(b) Persecution</a:t>
            </a:r>
          </a:p>
          <a:p>
            <a:r>
              <a:rPr lang="en-US" dirty="0" smtClean="0"/>
              <a:t>51. There is no universally accepted definition of “persecution”, and various attempts </a:t>
            </a:r>
          </a:p>
          <a:p>
            <a:r>
              <a:rPr lang="en-US" dirty="0" smtClean="0"/>
              <a:t>to formulate such a definition have met with little success. From Article 33 of the 1951 </a:t>
            </a:r>
          </a:p>
          <a:p>
            <a:r>
              <a:rPr lang="en-US" dirty="0" smtClean="0"/>
              <a:t>Convention, it may be inferred that a threat to life or freedom on account of race, </a:t>
            </a:r>
          </a:p>
          <a:p>
            <a:r>
              <a:rPr lang="en-US" dirty="0" smtClean="0"/>
              <a:t>religion, nationality, political opinion or membership of a particular social group is always </a:t>
            </a:r>
          </a:p>
          <a:p>
            <a:r>
              <a:rPr lang="en-US" dirty="0" smtClean="0"/>
              <a:t>persecution. Other serious violations of human rights – for the same reasons – would </a:t>
            </a:r>
          </a:p>
          <a:p>
            <a:r>
              <a:rPr lang="en-US" dirty="0" smtClean="0"/>
              <a:t>also constitute persecution.</a:t>
            </a:r>
          </a:p>
          <a:p>
            <a:r>
              <a:rPr lang="en-US" dirty="0" smtClean="0"/>
              <a:t>52. Whether other prejudicial actions or threats would amount to persecution will depend </a:t>
            </a:r>
          </a:p>
          <a:p>
            <a:r>
              <a:rPr lang="en-US" dirty="0" smtClean="0"/>
              <a:t>on the circumstances of each case, including the subjective element to which reference </a:t>
            </a:r>
          </a:p>
          <a:p>
            <a:r>
              <a:rPr lang="en-US" dirty="0" smtClean="0"/>
              <a:t>has been made in the preceding para. graphs. The subjective character of fear of </a:t>
            </a:r>
          </a:p>
          <a:p>
            <a:r>
              <a:rPr lang="en-US" dirty="0" smtClean="0"/>
              <a:t>persecution requires an evaluation of the opinions and feelings of the person concerned. </a:t>
            </a:r>
          </a:p>
          <a:p>
            <a:r>
              <a:rPr lang="en-US" dirty="0" smtClean="0"/>
              <a:t>it is also in the light of such opinions and feelings that any actual or anticipated measures </a:t>
            </a:r>
          </a:p>
          <a:p>
            <a:r>
              <a:rPr lang="en-US" dirty="0" smtClean="0"/>
              <a:t>against him must necessarily be viewed. Due to variations in the psychological make-up </a:t>
            </a:r>
          </a:p>
          <a:p>
            <a:r>
              <a:rPr lang="en-US" dirty="0" smtClean="0"/>
              <a:t>of individuals and in the circumstances of each case, interpretations of what amounts to </a:t>
            </a:r>
          </a:p>
          <a:p>
            <a:r>
              <a:rPr lang="en-US" dirty="0" smtClean="0"/>
              <a:t>persecution are bound to vary.</a:t>
            </a:r>
          </a:p>
          <a:p>
            <a:r>
              <a:rPr lang="en-US" dirty="0" smtClean="0"/>
              <a:t>53. In addition, an applicant may have been subjected to various measures not in </a:t>
            </a:r>
          </a:p>
          <a:p>
            <a:r>
              <a:rPr lang="en-US" dirty="0" smtClean="0"/>
              <a:t>themselves amounting to persecution (e.g. discrimination in different forms), in some </a:t>
            </a:r>
          </a:p>
          <a:p>
            <a:r>
              <a:rPr lang="en-US" dirty="0" smtClean="0"/>
              <a:t>cases combined with other adverse factors (e.g. general atmosphere of insecurity in </a:t>
            </a:r>
          </a:p>
          <a:p>
            <a:r>
              <a:rPr lang="en-US" dirty="0" smtClean="0"/>
              <a:t>the country of origin). In such situations, the various elements involved may, if taken </a:t>
            </a:r>
          </a:p>
          <a:p>
            <a:r>
              <a:rPr lang="en-US" dirty="0" smtClean="0"/>
              <a:t>together, produce an effect on the mind of the applicant that can reasonably justify a </a:t>
            </a:r>
          </a:p>
          <a:p>
            <a:r>
              <a:rPr lang="en-US" dirty="0" smtClean="0"/>
              <a:t>claim to well-founded fear of persecution on “cumulative grounds”. </a:t>
            </a:r>
          </a:p>
          <a:p>
            <a:r>
              <a:rPr lang="en-US" dirty="0" smtClean="0"/>
              <a:t>Needless to say, it is not possible to lay down a general rule as to what cumulative reasons can give rise </a:t>
            </a:r>
          </a:p>
          <a:p>
            <a:r>
              <a:rPr lang="en-US" dirty="0" smtClean="0"/>
              <a:t>to a valid claim to refugee status. This will necessarily depend on all the circumstances, </a:t>
            </a:r>
          </a:p>
          <a:p>
            <a:r>
              <a:rPr lang="en-US" dirty="0" smtClean="0"/>
              <a:t>including the particular geographical, historical and ethnological context.</a:t>
            </a:r>
          </a:p>
          <a:p>
            <a:endParaRPr lang="en-US" dirty="0" smtClean="0"/>
          </a:p>
          <a:p>
            <a:r>
              <a:rPr lang="en-US" dirty="0" smtClean="0"/>
              <a:t>Source:  UNHCR Handbook and Guidelines</a:t>
            </a:r>
            <a:r>
              <a:rPr lang="en-US" baseline="0" dirty="0" smtClean="0"/>
              <a:t> on Procedures and Criteria for Determining Refugee Status   </a:t>
            </a:r>
            <a:r>
              <a:rPr lang="en-US" dirty="0" smtClean="0"/>
              <a:t>http://www.unhcr.org/3d58e13b4.html</a:t>
            </a:r>
          </a:p>
          <a:p>
            <a:endParaRPr lang="en-US" dirty="0" smtClean="0"/>
          </a:p>
          <a:p>
            <a:r>
              <a:rPr lang="en-US" b="1" dirty="0" smtClean="0"/>
              <a:t>*Angelina Jolie revisits Myanmar refugees on World Refugee Day</a:t>
            </a:r>
          </a:p>
          <a:p>
            <a:r>
              <a:rPr lang="en-US" dirty="0" smtClean="0"/>
              <a:t>UNHCR's Special Envoy Angelina Jolie spent this year's World Refugee Day with </a:t>
            </a:r>
            <a:r>
              <a:rPr lang="en-US" dirty="0" err="1" smtClean="0"/>
              <a:t>Karenni</a:t>
            </a:r>
            <a:r>
              <a:rPr lang="en-US" dirty="0" smtClean="0"/>
              <a:t> refugees from Myanmar. Some have been in exile in Thailand for 30 years, making this one of the longest-running refugee situations in the world.</a:t>
            </a:r>
          </a:p>
          <a:p>
            <a:r>
              <a:rPr lang="en-US" dirty="0" smtClean="0"/>
              <a:t>On her fourth visit to the refugee camps in Thailand, Jolie met Baw </a:t>
            </a:r>
            <a:r>
              <a:rPr lang="en-US" dirty="0" err="1" smtClean="0"/>
              <a:t>Meh's</a:t>
            </a:r>
            <a:r>
              <a:rPr lang="en-US" dirty="0" smtClean="0"/>
              <a:t> family, three generations of refugees who have lived in Ban Mai </a:t>
            </a:r>
            <a:r>
              <a:rPr lang="en-US" dirty="0" err="1" smtClean="0"/>
              <a:t>Nai</a:t>
            </a:r>
            <a:r>
              <a:rPr lang="en-US" dirty="0" smtClean="0"/>
              <a:t> </a:t>
            </a:r>
            <a:r>
              <a:rPr lang="en-US" dirty="0" err="1" smtClean="0"/>
              <a:t>Soi</a:t>
            </a:r>
            <a:r>
              <a:rPr lang="en-US" dirty="0" smtClean="0"/>
              <a:t> camp since 1996.</a:t>
            </a:r>
          </a:p>
          <a:p>
            <a:r>
              <a:rPr lang="en-US" dirty="0" smtClean="0"/>
              <a:t>The family told Jolie they fled Myanmar's </a:t>
            </a:r>
            <a:r>
              <a:rPr lang="en-US" dirty="0" err="1" smtClean="0"/>
              <a:t>Kayah</a:t>
            </a:r>
            <a:r>
              <a:rPr lang="en-US" dirty="0" smtClean="0"/>
              <a:t> state thinking they would return home shortly. Eighteen years later, they are still here. Baw Meh, 75, lost her husband last year. He died before he could fulfill his dream of returning home. Some of their family members have been resettled to third countries. Others have chosen to stay. Baw Meh has refused to go, preferring to stay close to her village.</a:t>
            </a:r>
          </a:p>
          <a:p>
            <a:r>
              <a:rPr lang="en-US" dirty="0" smtClean="0"/>
              <a:t>Like many refugees along the border, her family is watching the reform process in Myanmar closely and mulling the prospect of eventual return. "After 30 years in exile, the best solution we can give these refugees is the right and power to choose their own way forward," said Jolie. "This is our chance to get it right, to break the vicious cycle of conflict and displacement once and for all."</a:t>
            </a:r>
          </a:p>
          <a:p>
            <a:endParaRPr lang="en-US" dirty="0"/>
          </a:p>
        </p:txBody>
      </p:sp>
      <p:sp>
        <p:nvSpPr>
          <p:cNvPr id="4" name="Slide Number Placeholder 3"/>
          <p:cNvSpPr>
            <a:spLocks noGrp="1"/>
          </p:cNvSpPr>
          <p:nvPr>
            <p:ph type="sldNum" sz="quarter" idx="10"/>
          </p:nvPr>
        </p:nvSpPr>
        <p:spPr/>
        <p:txBody>
          <a:bodyPr/>
          <a:lstStyle/>
          <a:p>
            <a:fld id="{1C7ADAA1-C1BB-4986-A3E2-075088AB9E2D}" type="slidenum">
              <a:rPr lang="en-US" smtClean="0"/>
              <a:t>7</a:t>
            </a:fld>
            <a:endParaRPr lang="en-US"/>
          </a:p>
        </p:txBody>
      </p:sp>
    </p:spTree>
    <p:extLst>
      <p:ext uri="{BB962C8B-B14F-4D97-AF65-F5344CB8AC3E}">
        <p14:creationId xmlns:p14="http://schemas.microsoft.com/office/powerpoint/2010/main" val="288918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Photo [Race]:</a:t>
            </a:r>
            <a:r>
              <a:rPr lang="en-US" baseline="0" dirty="0" smtClean="0"/>
              <a:t>  </a:t>
            </a:r>
            <a:r>
              <a:rPr lang="en-US" dirty="0" smtClean="0">
                <a:effectLst/>
              </a:rPr>
              <a:t>Baw Meh, a Karen refugee now aged 75, fled </a:t>
            </a:r>
            <a:r>
              <a:rPr lang="en-US" dirty="0" err="1" smtClean="0">
                <a:effectLst/>
              </a:rPr>
              <a:t>Kayah</a:t>
            </a:r>
            <a:r>
              <a:rPr lang="en-US" dirty="0" smtClean="0">
                <a:effectLst/>
              </a:rPr>
              <a:t> state in Myanmar in 1996. In her 18 years in Ban Mai </a:t>
            </a:r>
            <a:r>
              <a:rPr lang="en-US" dirty="0" err="1" smtClean="0">
                <a:effectLst/>
              </a:rPr>
              <a:t>Nai</a:t>
            </a:r>
            <a:r>
              <a:rPr lang="en-US" dirty="0" smtClean="0">
                <a:effectLst/>
              </a:rPr>
              <a:t> </a:t>
            </a:r>
            <a:r>
              <a:rPr lang="en-US" dirty="0" err="1" smtClean="0">
                <a:effectLst/>
              </a:rPr>
              <a:t>Soi</a:t>
            </a:r>
            <a:r>
              <a:rPr lang="en-US" dirty="0" smtClean="0">
                <a:effectLst/>
              </a:rPr>
              <a:t> camp, she has seen her husband die and family members resettle to third countries.*</a:t>
            </a:r>
            <a:br>
              <a:rPr lang="en-US" dirty="0" smtClean="0">
                <a:effectLst/>
              </a:rPr>
            </a:br>
            <a:r>
              <a:rPr lang="en-US" dirty="0" smtClean="0">
                <a:effectLst/>
              </a:rPr>
              <a:t>© UNHCR/</a:t>
            </a:r>
            <a:r>
              <a:rPr lang="en-US" dirty="0" err="1" smtClean="0">
                <a:effectLst/>
              </a:rPr>
              <a:t>R.Arnold</a:t>
            </a:r>
            <a:r>
              <a:rPr lang="en-US" dirty="0" smtClean="0">
                <a:effectLst/>
              </a:rPr>
              <a:t>    http://unhcr.org/g-53a467656</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Photo</a:t>
            </a:r>
            <a:r>
              <a:rPr lang="en-US" baseline="0" dirty="0" smtClean="0"/>
              <a:t> [Religion]: </a:t>
            </a:r>
            <a:r>
              <a:rPr lang="en-US" dirty="0" smtClean="0">
                <a:effectLst/>
              </a:rPr>
              <a:t>Ismail wrote a book about the history of Islam in Central African Republic, and travelled from the town of </a:t>
            </a:r>
            <a:r>
              <a:rPr lang="en-US" dirty="0" err="1" smtClean="0">
                <a:effectLst/>
              </a:rPr>
              <a:t>Boda</a:t>
            </a:r>
            <a:r>
              <a:rPr lang="en-US" dirty="0" smtClean="0">
                <a:effectLst/>
              </a:rPr>
              <a:t> to Bangui in December to find a publisher. The conflict erupted a few days later. 'I am trapped,' he says. 'I cannot go to </a:t>
            </a:r>
            <a:r>
              <a:rPr lang="en-US" dirty="0" err="1" smtClean="0">
                <a:effectLst/>
              </a:rPr>
              <a:t>Boda</a:t>
            </a:r>
            <a:r>
              <a:rPr lang="en-US" dirty="0" smtClean="0">
                <a:effectLst/>
              </a:rPr>
              <a:t> to be with my family, and I cannot flee the country and leave them behind.'</a:t>
            </a:r>
            <a:br>
              <a:rPr lang="en-US" dirty="0" smtClean="0">
                <a:effectLst/>
              </a:rPr>
            </a:br>
            <a:r>
              <a:rPr lang="en-US" dirty="0" smtClean="0">
                <a:effectLst/>
              </a:rPr>
              <a:t>© UNHCR/</a:t>
            </a:r>
            <a:r>
              <a:rPr lang="en-US" dirty="0" err="1" smtClean="0">
                <a:effectLst/>
              </a:rPr>
              <a:t>A.Greco</a:t>
            </a:r>
            <a:r>
              <a:rPr lang="en-US" dirty="0" smtClean="0">
                <a:effectLst/>
              </a:rPr>
              <a:t>   http://unhcr.org/g-533593d46</a:t>
            </a:r>
          </a:p>
          <a:p>
            <a:endParaRPr lang="en-US" dirty="0" smtClean="0"/>
          </a:p>
          <a:p>
            <a:r>
              <a:rPr lang="en-US" dirty="0" smtClean="0"/>
              <a:t>Photo </a:t>
            </a:r>
            <a:r>
              <a:rPr lang="en-US" dirty="0" smtClean="0"/>
              <a:t>[Nationality]:</a:t>
            </a:r>
            <a:r>
              <a:rPr lang="en-US" baseline="0" dirty="0" smtClean="0"/>
              <a:t> </a:t>
            </a:r>
            <a:r>
              <a:rPr lang="en-US" dirty="0" err="1" smtClean="0">
                <a:effectLst/>
              </a:rPr>
              <a:t>Cenelia</a:t>
            </a:r>
            <a:r>
              <a:rPr lang="en-US" dirty="0" smtClean="0">
                <a:effectLst/>
              </a:rPr>
              <a:t>, 41, makes intricate beaded bracelets as part of her family's handicraft business. She lives with her husband and children at </a:t>
            </a:r>
            <a:r>
              <a:rPr lang="en-US" dirty="0" err="1" smtClean="0">
                <a:effectLst/>
              </a:rPr>
              <a:t>Chami</a:t>
            </a:r>
            <a:r>
              <a:rPr lang="en-US" dirty="0" smtClean="0">
                <a:effectLst/>
              </a:rPr>
              <a:t> </a:t>
            </a:r>
            <a:r>
              <a:rPr lang="en-US" dirty="0" err="1" smtClean="0">
                <a:effectLst/>
              </a:rPr>
              <a:t>Puru</a:t>
            </a:r>
            <a:r>
              <a:rPr lang="en-US" dirty="0" smtClean="0">
                <a:effectLst/>
              </a:rPr>
              <a:t>, a settlement for displaced indigenous </a:t>
            </a:r>
            <a:r>
              <a:rPr lang="en-US" dirty="0" err="1" smtClean="0">
                <a:effectLst/>
              </a:rPr>
              <a:t>Emebera</a:t>
            </a:r>
            <a:r>
              <a:rPr lang="en-US" dirty="0" smtClean="0">
                <a:effectLst/>
              </a:rPr>
              <a:t> </a:t>
            </a:r>
            <a:r>
              <a:rPr lang="en-US" dirty="0" err="1" smtClean="0">
                <a:effectLst/>
              </a:rPr>
              <a:t>Chami</a:t>
            </a:r>
            <a:r>
              <a:rPr lang="en-US" dirty="0" smtClean="0">
                <a:effectLst/>
              </a:rPr>
              <a:t> people in </a:t>
            </a:r>
            <a:r>
              <a:rPr lang="en-US" dirty="0" err="1" smtClean="0">
                <a:effectLst/>
              </a:rPr>
              <a:t>Caqueta</a:t>
            </a:r>
            <a:r>
              <a:rPr lang="en-US" dirty="0" smtClean="0">
                <a:effectLst/>
              </a:rPr>
              <a:t>, Colombia. </a:t>
            </a:r>
            <a:br>
              <a:rPr lang="en-US" dirty="0" smtClean="0">
                <a:effectLst/>
              </a:rPr>
            </a:br>
            <a:r>
              <a:rPr lang="en-US" dirty="0" smtClean="0">
                <a:effectLst/>
              </a:rPr>
              <a:t>© UNHCR/</a:t>
            </a:r>
            <a:r>
              <a:rPr lang="en-US" dirty="0" err="1" smtClean="0">
                <a:effectLst/>
              </a:rPr>
              <a:t>S.Rich</a:t>
            </a:r>
            <a:r>
              <a:rPr lang="en-US" dirty="0" smtClean="0">
                <a:effectLst/>
              </a:rPr>
              <a:t>   http://unhcr.org/g-54f9c2396</a:t>
            </a:r>
          </a:p>
          <a:p>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Photo [Social</a:t>
            </a:r>
            <a:r>
              <a:rPr lang="en-US" baseline="0" dirty="0" smtClean="0">
                <a:effectLst/>
              </a:rPr>
              <a:t> Group]</a:t>
            </a:r>
            <a:r>
              <a:rPr lang="en-US" dirty="0" smtClean="0">
                <a:effectLst/>
              </a:rPr>
              <a:t>:</a:t>
            </a:r>
            <a:r>
              <a:rPr lang="en-US" baseline="0" dirty="0" smtClean="0">
                <a:effectLst/>
              </a:rPr>
              <a:t>  </a:t>
            </a:r>
            <a:r>
              <a:rPr lang="en-US" dirty="0" err="1" smtClean="0">
                <a:effectLst/>
              </a:rPr>
              <a:t>Zeinab</a:t>
            </a:r>
            <a:r>
              <a:rPr lang="en-US" dirty="0" smtClean="0">
                <a:effectLst/>
              </a:rPr>
              <a:t>*, 22, from </a:t>
            </a:r>
            <a:r>
              <a:rPr lang="en-US" dirty="0" err="1" smtClean="0">
                <a:effectLst/>
              </a:rPr>
              <a:t>Borno</a:t>
            </a:r>
            <a:r>
              <a:rPr lang="en-US" dirty="0" smtClean="0">
                <a:effectLst/>
              </a:rPr>
              <a:t> State in Nigeria, fled when insurgents attacked her home area in January 2014. Both her parents were shot when they attempted to escape, but she and her siblings managed to scramble in different directions. They are still separated. *Name changed for protection reasons – Women can be considered members of a particular social group if the</a:t>
            </a:r>
            <a:r>
              <a:rPr lang="en-US" baseline="0" dirty="0" smtClean="0">
                <a:effectLst/>
              </a:rPr>
              <a:t> persecution they fear is due to their gender.</a:t>
            </a:r>
            <a:r>
              <a:rPr lang="en-US" dirty="0" smtClean="0">
                <a:effectLst/>
              </a:rPr>
              <a:t/>
            </a:r>
            <a:br>
              <a:rPr lang="en-US" dirty="0" smtClean="0">
                <a:effectLst/>
              </a:rPr>
            </a:br>
            <a:r>
              <a:rPr lang="en-US" dirty="0" smtClean="0">
                <a:effectLst/>
              </a:rPr>
              <a:t>© UNHCR/</a:t>
            </a:r>
            <a:r>
              <a:rPr lang="en-US" dirty="0" err="1" smtClean="0">
                <a:effectLst/>
              </a:rPr>
              <a:t>H.Caux</a:t>
            </a:r>
            <a:r>
              <a:rPr lang="en-US" dirty="0" smtClean="0">
                <a:effectLst/>
              </a:rPr>
              <a:t>    </a:t>
            </a:r>
            <a:r>
              <a:rPr lang="en-US" dirty="0" smtClean="0"/>
              <a:t>http://unhcr.org/g-558180b96 </a:t>
            </a:r>
            <a:endParaRPr lang="en-US" dirty="0" smtClean="0">
              <a:effectLst/>
            </a:endParaRPr>
          </a:p>
          <a:p>
            <a:endParaRPr lang="en-US" dirty="0" smtClean="0">
              <a:effectLst/>
            </a:endParaRPr>
          </a:p>
          <a:p>
            <a:r>
              <a:rPr lang="en-US" dirty="0" smtClean="0"/>
              <a:t>Photo</a:t>
            </a:r>
            <a:r>
              <a:rPr lang="en-US" baseline="0" dirty="0" smtClean="0"/>
              <a:t> [Political opinion]: A Syrian Love Story - </a:t>
            </a:r>
            <a:r>
              <a:rPr lang="en-CA" dirty="0"/>
              <a:t>Comrades and lovers </a:t>
            </a:r>
            <a:r>
              <a:rPr lang="en-CA" dirty="0" err="1"/>
              <a:t>Amer</a:t>
            </a:r>
            <a:r>
              <a:rPr lang="en-CA" dirty="0"/>
              <a:t> and </a:t>
            </a:r>
            <a:r>
              <a:rPr lang="en-CA" dirty="0" err="1"/>
              <a:t>Raghda</a:t>
            </a:r>
            <a:r>
              <a:rPr lang="en-CA" dirty="0"/>
              <a:t> met in a Syrian prison cell.  In 2009, </a:t>
            </a:r>
            <a:r>
              <a:rPr lang="en-CA" dirty="0" err="1"/>
              <a:t>Raghda</a:t>
            </a:r>
            <a:r>
              <a:rPr lang="en-CA" dirty="0"/>
              <a:t> is back in prison leaving </a:t>
            </a:r>
            <a:r>
              <a:rPr lang="en-CA" dirty="0" err="1"/>
              <a:t>Amer</a:t>
            </a:r>
            <a:r>
              <a:rPr lang="en-CA" dirty="0"/>
              <a:t> to look after their 4 boys alone; but as the ‘Arab Spring’ sweeps the region, the family’s fate shifts irrevocably. Filmed over 5 years, the film charts their incredible odyssey to political freedom. For </a:t>
            </a:r>
            <a:r>
              <a:rPr lang="en-CA" dirty="0" err="1"/>
              <a:t>Raghda</a:t>
            </a:r>
            <a:r>
              <a:rPr lang="en-CA" dirty="0"/>
              <a:t> and </a:t>
            </a:r>
            <a:r>
              <a:rPr lang="en-CA" dirty="0" err="1"/>
              <a:t>Amer</a:t>
            </a:r>
            <a:r>
              <a:rPr lang="en-CA" dirty="0"/>
              <a:t>, it is a journey of hope, dreams and despair: for the revolution, their homeland and each other.  Trailer:  </a:t>
            </a:r>
            <a:r>
              <a:rPr lang="en-US" u="sng" dirty="0">
                <a:hlinkClick r:id="rId3"/>
              </a:rPr>
              <a:t>http://youtu.be/30JqnWtLvlU</a:t>
            </a:r>
            <a:endParaRPr lang="en-US" u="sng" dirty="0"/>
          </a:p>
          <a:p>
            <a:pPr defTabSz="933237">
              <a:defRPr/>
            </a:pPr>
            <a:endParaRPr lang="en-US" dirty="0" smtClean="0">
              <a:effectLst/>
            </a:endParaRPr>
          </a:p>
          <a:p>
            <a:endParaRPr lang="en-US" dirty="0" smtClean="0"/>
          </a:p>
          <a:p>
            <a:r>
              <a:rPr lang="en-US" dirty="0" smtClean="0"/>
              <a:t>5 Convention Grounds</a:t>
            </a:r>
            <a:r>
              <a:rPr lang="en-US" baseline="0" dirty="0" smtClean="0"/>
              <a:t> refer to the list articulated in the 1951 Convention relating to the Status of Refugees</a:t>
            </a:r>
          </a:p>
          <a:p>
            <a:endParaRPr lang="en-US" dirty="0" smtClean="0"/>
          </a:p>
          <a:p>
            <a:r>
              <a:rPr lang="en-US" dirty="0"/>
              <a:t>69. Discrimination on </a:t>
            </a:r>
            <a:r>
              <a:rPr lang="en-US" b="1" dirty="0"/>
              <a:t>racial grounds </a:t>
            </a:r>
            <a:r>
              <a:rPr lang="en-US" dirty="0"/>
              <a:t>will frequently amount to persecution in the sense of the 1951 Convention. This will be the case if, as a result of racial discrimination, a person’s human dignity is affected to such an extent as to be incompatible with the most elementary and inalienable human rights, or where the disregard of racial barriers is subject to serious consequences.</a:t>
            </a:r>
          </a:p>
          <a:p>
            <a:endParaRPr lang="en-US" dirty="0"/>
          </a:p>
          <a:p>
            <a:r>
              <a:rPr lang="en-US" dirty="0"/>
              <a:t>72. Persecution for “</a:t>
            </a:r>
            <a:r>
              <a:rPr lang="en-US" b="1" dirty="0"/>
              <a:t>reasons of religion</a:t>
            </a:r>
            <a:r>
              <a:rPr lang="en-US" dirty="0"/>
              <a:t>” may assume various forms, e.g. prohibition of membership of a religious community, of worship in private or in public, of religious instruction, or serious measures of discrimination imposed on persons because they </a:t>
            </a:r>
            <a:r>
              <a:rPr lang="en-US" dirty="0" err="1"/>
              <a:t>practise</a:t>
            </a:r>
            <a:r>
              <a:rPr lang="en-US" dirty="0"/>
              <a:t> their religion or belong to a particular religious community.</a:t>
            </a:r>
          </a:p>
          <a:p>
            <a:endParaRPr lang="en-US" dirty="0"/>
          </a:p>
          <a:p>
            <a:r>
              <a:rPr lang="en-US" dirty="0"/>
              <a:t>74. The term “</a:t>
            </a:r>
            <a:r>
              <a:rPr lang="en-US" b="1" dirty="0"/>
              <a:t>nationality</a:t>
            </a:r>
            <a:r>
              <a:rPr lang="en-US" dirty="0"/>
              <a:t>” in this context is not to be understood only as “citizenship”. It refers also to membership of an ethnic or linguistic group and may occasionally overlap with the term “race”. Persecution for reasons of nationality may consist of adverse attitudes and measures directed against a national (ethnic, linguistic) minority and in certain circumstances the fact of belonging to such a minority may in itself give rise to well-founded fear of persecution.</a:t>
            </a:r>
          </a:p>
          <a:p>
            <a:endParaRPr lang="en-US" dirty="0"/>
          </a:p>
          <a:p>
            <a:r>
              <a:rPr lang="en-US" dirty="0"/>
              <a:t>77. A “</a:t>
            </a:r>
            <a:r>
              <a:rPr lang="en-US" b="1" dirty="0"/>
              <a:t>particular social group</a:t>
            </a:r>
            <a:r>
              <a:rPr lang="en-US" dirty="0"/>
              <a:t>” normally comprises persons of similar background, habits or social status. A claim to fear of persecution under this heading may frequently overlap with a claim to fear of persecution on other grounds, i.e. race, religion or nationality.</a:t>
            </a:r>
          </a:p>
          <a:p>
            <a:endParaRPr lang="en-US" dirty="0"/>
          </a:p>
          <a:p>
            <a:r>
              <a:rPr lang="en-US" dirty="0"/>
              <a:t>78. Membership of such a particular social group may be at the root of persecution because there is no confidence in the group’s loyalty to the Government or because the political outlook, antecedents or economic activity of its members, or the very existence of the social group as such, is held to be an obstacle to the Government’s policies.</a:t>
            </a:r>
          </a:p>
          <a:p>
            <a:endParaRPr lang="en-US" dirty="0"/>
          </a:p>
          <a:p>
            <a:r>
              <a:rPr lang="en-US" dirty="0"/>
              <a:t>80. Holding </a:t>
            </a:r>
            <a:r>
              <a:rPr lang="en-US" b="1" dirty="0"/>
              <a:t>political opinions </a:t>
            </a:r>
            <a:r>
              <a:rPr lang="en-US" dirty="0"/>
              <a:t>different from those of the Government is not in itself a ground for claiming refugee status, and an applicant must show that he has a fear of persecution for holding such opinions. This presupposes that the applicant holds opinions not tolerated by the authorities, which are critical of their policies or methods. It also presupposes that such opinions have come to the notice of the authorities or are attributed by them to the applicant.</a:t>
            </a:r>
          </a:p>
          <a:p>
            <a:endParaRPr lang="en-US" dirty="0"/>
          </a:p>
          <a:p>
            <a:pPr defTabSz="933237">
              <a:defRPr/>
            </a:pPr>
            <a:r>
              <a:rPr lang="en-US" dirty="0" smtClean="0"/>
              <a:t>Source:  UNHCR Handbook and Guidelines</a:t>
            </a:r>
            <a:r>
              <a:rPr lang="en-US" baseline="0" dirty="0" smtClean="0"/>
              <a:t> on Procedures and Criteria for Determining Refugee Status   </a:t>
            </a:r>
            <a:r>
              <a:rPr lang="en-US" dirty="0" smtClean="0"/>
              <a:t>http://www.unhcr.org/3d58e13b4.html</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C7ADAA1-C1BB-4986-A3E2-075088AB9E2D}" type="slidenum">
              <a:rPr lang="en-US" smtClean="0"/>
              <a:t>8</a:t>
            </a:fld>
            <a:endParaRPr lang="en-US"/>
          </a:p>
        </p:txBody>
      </p:sp>
    </p:spTree>
    <p:extLst>
      <p:ext uri="{BB962C8B-B14F-4D97-AF65-F5344CB8AC3E}">
        <p14:creationId xmlns:p14="http://schemas.microsoft.com/office/powerpoint/2010/main" val="472820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a:t>
            </a:r>
            <a:r>
              <a:rPr lang="en-US" dirty="0" smtClean="0"/>
              <a:t> January 31, 2014: Thousands of residents wait to receive food aid distributed by the UN Relief and Works Agency (UNRWA) at the al-Yarmouk camp, south of Damascus, Syria UNRWA   http://d.ibtimes.co.uk/en/full/1365503/syria-crowds.jpg?w=736</a:t>
            </a:r>
            <a:endParaRPr lang="en-US" dirty="0"/>
          </a:p>
          <a:p>
            <a:endParaRPr lang="en-US" dirty="0"/>
          </a:p>
          <a:p>
            <a:r>
              <a:rPr lang="en-US" dirty="0"/>
              <a:t>98. Being unable to avail himself of such protection implies circumstances that are beyond the will of the person concerned. There may, for example, be a state of war, civil war or other grave disturbance, which prevents the country of nationality from extending protection or makes such protection ineffective. Protection by the country of nationality may also have been denied to the applicant. Such denial of protection may confirm or strengthen the applicant’s fear of persecution, and may indeed be an element of persecution.</a:t>
            </a:r>
          </a:p>
          <a:p>
            <a:endParaRPr lang="en-US" dirty="0" smtClean="0"/>
          </a:p>
          <a:p>
            <a:r>
              <a:rPr lang="en-US" dirty="0"/>
              <a:t>100. The term unwilling refers to refugees who refuse to accept the protection of the Government of the country of their nationality.  It is qualified by the phrase “owing to such fear”.</a:t>
            </a:r>
          </a:p>
          <a:p>
            <a:endParaRPr lang="en-US" dirty="0" smtClean="0"/>
          </a:p>
          <a:p>
            <a:pPr defTabSz="933237">
              <a:defRPr/>
            </a:pPr>
            <a:r>
              <a:rPr lang="en-US" dirty="0" smtClean="0"/>
              <a:t>Source:  UNHCR Handbook and Guidelines</a:t>
            </a:r>
            <a:r>
              <a:rPr lang="en-US" baseline="0" dirty="0" smtClean="0"/>
              <a:t> on Procedures and Criteria for Determining Refugee Status   </a:t>
            </a:r>
            <a:r>
              <a:rPr lang="en-US" dirty="0" smtClean="0"/>
              <a:t>http://www.unhcr.org/3d58e13b4.html</a:t>
            </a:r>
          </a:p>
          <a:p>
            <a:endParaRPr lang="en-US" dirty="0"/>
          </a:p>
        </p:txBody>
      </p:sp>
      <p:sp>
        <p:nvSpPr>
          <p:cNvPr id="4" name="Slide Number Placeholder 3"/>
          <p:cNvSpPr>
            <a:spLocks noGrp="1"/>
          </p:cNvSpPr>
          <p:nvPr>
            <p:ph type="sldNum" sz="quarter" idx="10"/>
          </p:nvPr>
        </p:nvSpPr>
        <p:spPr/>
        <p:txBody>
          <a:bodyPr/>
          <a:lstStyle/>
          <a:p>
            <a:fld id="{1C7ADAA1-C1BB-4986-A3E2-075088AB9E2D}" type="slidenum">
              <a:rPr lang="en-US" smtClean="0"/>
              <a:t>9</a:t>
            </a:fld>
            <a:endParaRPr lang="en-US"/>
          </a:p>
        </p:txBody>
      </p:sp>
    </p:spTree>
    <p:extLst>
      <p:ext uri="{BB962C8B-B14F-4D97-AF65-F5344CB8AC3E}">
        <p14:creationId xmlns:p14="http://schemas.microsoft.com/office/powerpoint/2010/main" val="655930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7E9F8C-6DEC-4B6D-8873-5718FACEF260}"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82307-F363-413E-A18F-F0C01BF480C1}" type="slidenum">
              <a:rPr lang="en-US" smtClean="0"/>
              <a:t>‹#›</a:t>
            </a:fld>
            <a:endParaRPr lang="en-US"/>
          </a:p>
        </p:txBody>
      </p:sp>
    </p:spTree>
    <p:extLst>
      <p:ext uri="{BB962C8B-B14F-4D97-AF65-F5344CB8AC3E}">
        <p14:creationId xmlns:p14="http://schemas.microsoft.com/office/powerpoint/2010/main" val="3949050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E9F8C-6DEC-4B6D-8873-5718FACEF260}"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82307-F363-413E-A18F-F0C01BF480C1}" type="slidenum">
              <a:rPr lang="en-US" smtClean="0"/>
              <a:t>‹#›</a:t>
            </a:fld>
            <a:endParaRPr lang="en-US"/>
          </a:p>
        </p:txBody>
      </p:sp>
    </p:spTree>
    <p:extLst>
      <p:ext uri="{BB962C8B-B14F-4D97-AF65-F5344CB8AC3E}">
        <p14:creationId xmlns:p14="http://schemas.microsoft.com/office/powerpoint/2010/main" val="101260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E9F8C-6DEC-4B6D-8873-5718FACEF260}"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82307-F363-413E-A18F-F0C01BF480C1}" type="slidenum">
              <a:rPr lang="en-US" smtClean="0"/>
              <a:t>‹#›</a:t>
            </a:fld>
            <a:endParaRPr lang="en-US"/>
          </a:p>
        </p:txBody>
      </p:sp>
    </p:spTree>
    <p:extLst>
      <p:ext uri="{BB962C8B-B14F-4D97-AF65-F5344CB8AC3E}">
        <p14:creationId xmlns:p14="http://schemas.microsoft.com/office/powerpoint/2010/main" val="1693158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E9F8C-6DEC-4B6D-8873-5718FACEF260}"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82307-F363-413E-A18F-F0C01BF480C1}" type="slidenum">
              <a:rPr lang="en-US" smtClean="0"/>
              <a:t>‹#›</a:t>
            </a:fld>
            <a:endParaRPr lang="en-US"/>
          </a:p>
        </p:txBody>
      </p:sp>
    </p:spTree>
    <p:extLst>
      <p:ext uri="{BB962C8B-B14F-4D97-AF65-F5344CB8AC3E}">
        <p14:creationId xmlns:p14="http://schemas.microsoft.com/office/powerpoint/2010/main" val="492745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7E9F8C-6DEC-4B6D-8873-5718FACEF260}"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82307-F363-413E-A18F-F0C01BF480C1}" type="slidenum">
              <a:rPr lang="en-US" smtClean="0"/>
              <a:t>‹#›</a:t>
            </a:fld>
            <a:endParaRPr lang="en-US"/>
          </a:p>
        </p:txBody>
      </p:sp>
    </p:spTree>
    <p:extLst>
      <p:ext uri="{BB962C8B-B14F-4D97-AF65-F5344CB8AC3E}">
        <p14:creationId xmlns:p14="http://schemas.microsoft.com/office/powerpoint/2010/main" val="3558874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7E9F8C-6DEC-4B6D-8873-5718FACEF260}" type="datetimeFigureOut">
              <a:rPr lang="en-US" smtClean="0"/>
              <a:t>3/23/2016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82307-F363-413E-A18F-F0C01BF480C1}" type="slidenum">
              <a:rPr lang="en-US" smtClean="0"/>
              <a:t>‹#›</a:t>
            </a:fld>
            <a:endParaRPr lang="en-US"/>
          </a:p>
        </p:txBody>
      </p:sp>
    </p:spTree>
    <p:extLst>
      <p:ext uri="{BB962C8B-B14F-4D97-AF65-F5344CB8AC3E}">
        <p14:creationId xmlns:p14="http://schemas.microsoft.com/office/powerpoint/2010/main" val="4150036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7E9F8C-6DEC-4B6D-8873-5718FACEF260}" type="datetimeFigureOut">
              <a:rPr lang="en-US" smtClean="0"/>
              <a:t>3/23/2016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882307-F363-413E-A18F-F0C01BF480C1}" type="slidenum">
              <a:rPr lang="en-US" smtClean="0"/>
              <a:t>‹#›</a:t>
            </a:fld>
            <a:endParaRPr lang="en-US"/>
          </a:p>
        </p:txBody>
      </p:sp>
    </p:spTree>
    <p:extLst>
      <p:ext uri="{BB962C8B-B14F-4D97-AF65-F5344CB8AC3E}">
        <p14:creationId xmlns:p14="http://schemas.microsoft.com/office/powerpoint/2010/main" val="1099170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7E9F8C-6DEC-4B6D-8873-5718FACEF260}" type="datetimeFigureOut">
              <a:rPr lang="en-US" smtClean="0"/>
              <a:t>3/23/2016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882307-F363-413E-A18F-F0C01BF480C1}" type="slidenum">
              <a:rPr lang="en-US" smtClean="0"/>
              <a:t>‹#›</a:t>
            </a:fld>
            <a:endParaRPr lang="en-US"/>
          </a:p>
        </p:txBody>
      </p:sp>
    </p:spTree>
    <p:extLst>
      <p:ext uri="{BB962C8B-B14F-4D97-AF65-F5344CB8AC3E}">
        <p14:creationId xmlns:p14="http://schemas.microsoft.com/office/powerpoint/2010/main" val="1017534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E9F8C-6DEC-4B6D-8873-5718FACEF260}" type="datetimeFigureOut">
              <a:rPr lang="en-US" smtClean="0"/>
              <a:t>3/23/2016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882307-F363-413E-A18F-F0C01BF480C1}" type="slidenum">
              <a:rPr lang="en-US" smtClean="0"/>
              <a:t>‹#›</a:t>
            </a:fld>
            <a:endParaRPr lang="en-US"/>
          </a:p>
        </p:txBody>
      </p:sp>
    </p:spTree>
    <p:extLst>
      <p:ext uri="{BB962C8B-B14F-4D97-AF65-F5344CB8AC3E}">
        <p14:creationId xmlns:p14="http://schemas.microsoft.com/office/powerpoint/2010/main" val="740495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E9F8C-6DEC-4B6D-8873-5718FACEF260}" type="datetimeFigureOut">
              <a:rPr lang="en-US" smtClean="0"/>
              <a:t>3/23/2016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82307-F363-413E-A18F-F0C01BF480C1}" type="slidenum">
              <a:rPr lang="en-US" smtClean="0"/>
              <a:t>‹#›</a:t>
            </a:fld>
            <a:endParaRPr lang="en-US"/>
          </a:p>
        </p:txBody>
      </p:sp>
    </p:spTree>
    <p:extLst>
      <p:ext uri="{BB962C8B-B14F-4D97-AF65-F5344CB8AC3E}">
        <p14:creationId xmlns:p14="http://schemas.microsoft.com/office/powerpoint/2010/main" val="2055594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E9F8C-6DEC-4B6D-8873-5718FACEF260}" type="datetimeFigureOut">
              <a:rPr lang="en-US" smtClean="0"/>
              <a:t>3/23/2016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82307-F363-413E-A18F-F0C01BF480C1}" type="slidenum">
              <a:rPr lang="en-US" smtClean="0"/>
              <a:t>‹#›</a:t>
            </a:fld>
            <a:endParaRPr lang="en-US"/>
          </a:p>
        </p:txBody>
      </p:sp>
    </p:spTree>
    <p:extLst>
      <p:ext uri="{BB962C8B-B14F-4D97-AF65-F5344CB8AC3E}">
        <p14:creationId xmlns:p14="http://schemas.microsoft.com/office/powerpoint/2010/main" val="2550913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E9F8C-6DEC-4B6D-8873-5718FACEF260}" type="datetimeFigureOut">
              <a:rPr lang="en-US" smtClean="0"/>
              <a:t>3/23/2016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82307-F363-413E-A18F-F0C01BF480C1}" type="slidenum">
              <a:rPr lang="en-US" smtClean="0"/>
              <a:t>‹#›</a:t>
            </a:fld>
            <a:endParaRPr lang="en-US"/>
          </a:p>
        </p:txBody>
      </p:sp>
    </p:spTree>
    <p:extLst>
      <p:ext uri="{BB962C8B-B14F-4D97-AF65-F5344CB8AC3E}">
        <p14:creationId xmlns:p14="http://schemas.microsoft.com/office/powerpoint/2010/main" val="1086259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667" t="-544" r="4439" b="143"/>
          <a:stretch/>
        </p:blipFill>
        <p:spPr>
          <a:xfrm>
            <a:off x="0" y="0"/>
            <a:ext cx="9144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200" y="152400"/>
            <a:ext cx="2057400" cy="2057400"/>
          </a:xfrm>
          <a:prstGeom prst="rect">
            <a:avLst/>
          </a:prstGeom>
        </p:spPr>
      </p:pic>
    </p:spTree>
    <p:extLst>
      <p:ext uri="{BB962C8B-B14F-4D97-AF65-F5344CB8AC3E}">
        <p14:creationId xmlns:p14="http://schemas.microsoft.com/office/powerpoint/2010/main" val="2326110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667" t="-544" r="4439" b="143"/>
          <a:stretch/>
        </p:blipFill>
        <p:spPr>
          <a:xfrm>
            <a:off x="0" y="0"/>
            <a:ext cx="9144000" cy="6858000"/>
          </a:xfrm>
          <a:prstGeom prst="rect">
            <a:avLst/>
          </a:prstGeom>
        </p:spPr>
      </p:pic>
      <p:sp>
        <p:nvSpPr>
          <p:cNvPr id="2" name="TextBox 1"/>
          <p:cNvSpPr txBox="1"/>
          <p:nvPr/>
        </p:nvSpPr>
        <p:spPr>
          <a:xfrm>
            <a:off x="4953000" y="401328"/>
            <a:ext cx="3751348" cy="923330"/>
          </a:xfrm>
          <a:prstGeom prst="rect">
            <a:avLst/>
          </a:prstGeom>
          <a:noFill/>
        </p:spPr>
        <p:txBody>
          <a:bodyPr wrap="none" rtlCol="0">
            <a:spAutoFit/>
          </a:bodyPr>
          <a:lstStyle/>
          <a:p>
            <a:r>
              <a:rPr lang="en-US" sz="5400" b="1" dirty="0" smtClean="0">
                <a:solidFill>
                  <a:schemeClr val="bg1">
                    <a:lumMod val="50000"/>
                  </a:schemeClr>
                </a:solidFill>
                <a:latin typeface="Arial Narrow" panose="020B0606020202030204" pitchFamily="34" charset="0"/>
              </a:rPr>
              <a:t>Case Studies</a:t>
            </a:r>
            <a:endParaRPr lang="en-US" sz="5400" b="1" dirty="0">
              <a:solidFill>
                <a:schemeClr val="bg1">
                  <a:lumMod val="50000"/>
                </a:schemeClr>
              </a:solidFill>
              <a:latin typeface="Arial Narrow" panose="020B060602020203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3800" y="1324658"/>
            <a:ext cx="968514" cy="968514"/>
          </a:xfrm>
          <a:prstGeom prst="rect">
            <a:avLst/>
          </a:prstGeom>
        </p:spPr>
      </p:pic>
    </p:spTree>
    <p:extLst>
      <p:ext uri="{BB962C8B-B14F-4D97-AF65-F5344CB8AC3E}">
        <p14:creationId xmlns:p14="http://schemas.microsoft.com/office/powerpoint/2010/main" val="1324107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Narrow"/>
                <a:cs typeface="Arial Narrow"/>
              </a:rPr>
              <a:t>Marie’s case</a:t>
            </a:r>
            <a:endParaRPr lang="en-US" dirty="0">
              <a:latin typeface="Arial Narrow"/>
              <a:cs typeface="Arial Narrow"/>
            </a:endParaRPr>
          </a:p>
        </p:txBody>
      </p:sp>
      <p:pic>
        <p:nvPicPr>
          <p:cNvPr id="10" name="Content Placeholder 9" descr="2015-02-stateless-Lisette1-0T6A6334.jpg"/>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l="926" r="926"/>
          <a:stretch>
            <a:fillRect/>
          </a:stretch>
        </p:blipFill>
        <p:spPr>
          <a:xfrm>
            <a:off x="457200" y="1600200"/>
            <a:ext cx="4038600" cy="2743200"/>
          </a:xfrm>
          <a:prstGeom prst="rect">
            <a:avLst/>
          </a:prstGeom>
          <a:ln>
            <a:noFill/>
          </a:ln>
          <a:effectLst>
            <a:outerShdw blurRad="292100" dist="139700" dir="2700000" algn="tl" rotWithShape="0">
              <a:srgbClr val="333333">
                <a:alpha val="65000"/>
              </a:srgbClr>
            </a:outerShdw>
          </a:effectLst>
        </p:spPr>
      </p:pic>
      <p:sp>
        <p:nvSpPr>
          <p:cNvPr id="8" name="Content Placeholder 7"/>
          <p:cNvSpPr>
            <a:spLocks noGrp="1"/>
          </p:cNvSpPr>
          <p:nvPr>
            <p:ph sz="half" idx="2"/>
          </p:nvPr>
        </p:nvSpPr>
        <p:spPr>
          <a:xfrm>
            <a:off x="4648200" y="1371600"/>
            <a:ext cx="4038600" cy="3200399"/>
          </a:xfrm>
        </p:spPr>
        <p:txBody>
          <a:bodyPr>
            <a:noAutofit/>
          </a:bodyPr>
          <a:lstStyle/>
          <a:p>
            <a:pPr marL="0" indent="0">
              <a:buNone/>
            </a:pPr>
            <a:r>
              <a:rPr lang="en-GB" sz="2400" dirty="0">
                <a:latin typeface="Arial Narrow"/>
                <a:cs typeface="Arial Narrow"/>
              </a:rPr>
              <a:t>Marie was born in Côte d’Ivoire to parents from Burkina Faso.  </a:t>
            </a:r>
            <a:r>
              <a:rPr lang="en-GB" sz="2400" dirty="0" smtClean="0">
                <a:latin typeface="Arial Narrow"/>
                <a:cs typeface="Arial Narrow"/>
              </a:rPr>
              <a:t>Employment has </a:t>
            </a:r>
            <a:r>
              <a:rPr lang="en-GB" sz="2400" dirty="0">
                <a:latin typeface="Arial Narrow"/>
                <a:cs typeface="Arial Narrow"/>
              </a:rPr>
              <a:t>been scarce since the insurgency of </a:t>
            </a:r>
            <a:r>
              <a:rPr lang="en-GB" sz="2400" dirty="0" smtClean="0">
                <a:latin typeface="Arial Narrow"/>
                <a:cs typeface="Arial Narrow"/>
              </a:rPr>
              <a:t>Sept 2002</a:t>
            </a:r>
            <a:r>
              <a:rPr lang="en-GB" sz="2400" dirty="0">
                <a:latin typeface="Arial Narrow"/>
                <a:cs typeface="Arial Narrow"/>
              </a:rPr>
              <a:t>.  She is at a disadvantage because she speaks with an accent and potential employers have begun </a:t>
            </a:r>
            <a:r>
              <a:rPr lang="en-GB" sz="2400" dirty="0" smtClean="0">
                <a:latin typeface="Arial Narrow"/>
                <a:cs typeface="Arial Narrow"/>
              </a:rPr>
              <a:t>to favour “real” </a:t>
            </a:r>
            <a:r>
              <a:rPr lang="en-GB" sz="2400" dirty="0" err="1" smtClean="0">
                <a:latin typeface="Arial Narrow"/>
                <a:cs typeface="Arial Narrow"/>
              </a:rPr>
              <a:t>Ivorians</a:t>
            </a:r>
            <a:r>
              <a:rPr lang="en-GB" sz="2400" dirty="0">
                <a:latin typeface="Arial Narrow"/>
                <a:cs typeface="Arial Narrow"/>
              </a:rPr>
              <a:t>. </a:t>
            </a:r>
            <a:endParaRPr lang="en-US" sz="2400" dirty="0"/>
          </a:p>
        </p:txBody>
      </p:sp>
      <p:sp>
        <p:nvSpPr>
          <p:cNvPr id="11" name="Rectangle 10"/>
          <p:cNvSpPr/>
          <p:nvPr/>
        </p:nvSpPr>
        <p:spPr>
          <a:xfrm>
            <a:off x="457200" y="4648200"/>
            <a:ext cx="8229600" cy="1938992"/>
          </a:xfrm>
          <a:prstGeom prst="rect">
            <a:avLst/>
          </a:prstGeom>
        </p:spPr>
        <p:txBody>
          <a:bodyPr wrap="square">
            <a:spAutoFit/>
          </a:bodyPr>
          <a:lstStyle/>
          <a:p>
            <a:r>
              <a:rPr lang="en-GB" sz="2400" dirty="0" smtClean="0">
                <a:latin typeface="Arial Narrow"/>
                <a:cs typeface="Arial Narrow"/>
              </a:rPr>
              <a:t>Some </a:t>
            </a:r>
            <a:r>
              <a:rPr lang="en-GB" sz="2400" dirty="0">
                <a:latin typeface="Arial Narrow"/>
                <a:cs typeface="Arial Narrow"/>
              </a:rPr>
              <a:t>of Marie’s requests for work have met with violent rejections.  She is finding it increasingly difficult to support her young family.  Marie decides to leave her children with her mother and seek work in South Africa.  An “employment agent” assures her that he will get her a waitress job in Johannesburg.</a:t>
            </a:r>
            <a:r>
              <a:rPr lang="en-CA" sz="2400" dirty="0">
                <a:latin typeface="Arial Narrow"/>
                <a:cs typeface="Arial Narrow"/>
              </a:rPr>
              <a:t> </a:t>
            </a:r>
            <a:endParaRPr lang="en-US" sz="2400" dirty="0">
              <a:latin typeface="Arial Narrow"/>
              <a:cs typeface="Arial Narrow"/>
            </a:endParaRPr>
          </a:p>
        </p:txBody>
      </p:sp>
    </p:spTree>
    <p:extLst>
      <p:ext uri="{BB962C8B-B14F-4D97-AF65-F5344CB8AC3E}">
        <p14:creationId xmlns:p14="http://schemas.microsoft.com/office/powerpoint/2010/main" val="214252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latin typeface="Arial Narrow"/>
                <a:cs typeface="Arial Narrow"/>
              </a:rPr>
              <a:t>Javed’s</a:t>
            </a:r>
            <a:r>
              <a:rPr lang="en-US" dirty="0" smtClean="0">
                <a:latin typeface="Arial Narrow"/>
                <a:cs typeface="Arial Narrow"/>
              </a:rPr>
              <a:t> case</a:t>
            </a:r>
            <a:endParaRPr lang="en-US" dirty="0">
              <a:latin typeface="Arial Narrow"/>
              <a:cs typeface="Arial Narrow"/>
            </a:endParaRPr>
          </a:p>
        </p:txBody>
      </p:sp>
      <p:sp>
        <p:nvSpPr>
          <p:cNvPr id="8" name="Content Placeholder 7"/>
          <p:cNvSpPr>
            <a:spLocks noGrp="1"/>
          </p:cNvSpPr>
          <p:nvPr>
            <p:ph sz="half" idx="2"/>
          </p:nvPr>
        </p:nvSpPr>
        <p:spPr>
          <a:xfrm>
            <a:off x="4038600" y="1524001"/>
            <a:ext cx="4648200" cy="3200399"/>
          </a:xfrm>
        </p:spPr>
        <p:txBody>
          <a:bodyPr>
            <a:noAutofit/>
          </a:bodyPr>
          <a:lstStyle/>
          <a:p>
            <a:pPr marL="0" indent="0">
              <a:buNone/>
            </a:pPr>
            <a:r>
              <a:rPr lang="en-GB" sz="2400" dirty="0" err="1">
                <a:latin typeface="Arial Narrow"/>
                <a:cs typeface="Arial Narrow"/>
              </a:rPr>
              <a:t>Javed</a:t>
            </a:r>
            <a:r>
              <a:rPr lang="en-GB" sz="2400" dirty="0">
                <a:latin typeface="Arial Narrow"/>
                <a:cs typeface="Arial Narrow"/>
              </a:rPr>
              <a:t> is a </a:t>
            </a:r>
            <a:r>
              <a:rPr lang="en-GB" sz="2400" dirty="0" smtClean="0">
                <a:latin typeface="Arial Narrow"/>
                <a:cs typeface="Arial Narrow"/>
              </a:rPr>
              <a:t>13 </a:t>
            </a:r>
            <a:r>
              <a:rPr lang="en-GB" sz="2400" dirty="0">
                <a:latin typeface="Arial Narrow"/>
                <a:cs typeface="Arial Narrow"/>
              </a:rPr>
              <a:t>year old refugee from Afghanistan.  </a:t>
            </a:r>
            <a:endParaRPr lang="en-GB" sz="2400" dirty="0" smtClean="0">
              <a:latin typeface="Arial Narrow"/>
              <a:cs typeface="Arial Narrow"/>
            </a:endParaRPr>
          </a:p>
          <a:p>
            <a:pPr marL="0" indent="0">
              <a:buNone/>
            </a:pPr>
            <a:r>
              <a:rPr lang="en-GB" sz="2400" dirty="0" smtClean="0">
                <a:latin typeface="Arial Narrow"/>
                <a:cs typeface="Arial Narrow"/>
              </a:rPr>
              <a:t>He </a:t>
            </a:r>
            <a:r>
              <a:rPr lang="en-GB" sz="2400" dirty="0">
                <a:latin typeface="Arial Narrow"/>
                <a:cs typeface="Arial Narrow"/>
              </a:rPr>
              <a:t>attempts to leave his country of asylum using false documents but is detected at the airport.  The authorities arrest and detain him under the national criminal law on travel documents and exit permission.  </a:t>
            </a:r>
            <a:endParaRPr lang="en-US" sz="2400" dirty="0">
              <a:latin typeface="Arial Narrow"/>
              <a:cs typeface="Arial Narrow"/>
            </a:endParaRPr>
          </a:p>
        </p:txBody>
      </p:sp>
      <p:sp>
        <p:nvSpPr>
          <p:cNvPr id="11" name="Rectangle 10"/>
          <p:cNvSpPr/>
          <p:nvPr/>
        </p:nvSpPr>
        <p:spPr>
          <a:xfrm>
            <a:off x="457200" y="4876800"/>
            <a:ext cx="8229600" cy="1200328"/>
          </a:xfrm>
          <a:prstGeom prst="rect">
            <a:avLst/>
          </a:prstGeom>
        </p:spPr>
        <p:txBody>
          <a:bodyPr wrap="square">
            <a:spAutoFit/>
          </a:bodyPr>
          <a:lstStyle/>
          <a:p>
            <a:r>
              <a:rPr lang="en-GB" sz="2400" dirty="0">
                <a:latin typeface="Arial Narrow"/>
                <a:cs typeface="Arial Narrow"/>
              </a:rPr>
              <a:t>The immigration authorities are preparing to expel </a:t>
            </a:r>
            <a:r>
              <a:rPr lang="en-GB" sz="2400" dirty="0" err="1">
                <a:latin typeface="Arial Narrow"/>
                <a:cs typeface="Arial Narrow"/>
              </a:rPr>
              <a:t>Javed</a:t>
            </a:r>
            <a:r>
              <a:rPr lang="en-GB" sz="2400" dirty="0">
                <a:latin typeface="Arial Narrow"/>
                <a:cs typeface="Arial Narrow"/>
              </a:rPr>
              <a:t> on the basis of criminality.  The authorities propose to send him to his country of origin.  </a:t>
            </a:r>
            <a:r>
              <a:rPr lang="en-GB" sz="2400" dirty="0" err="1">
                <a:latin typeface="Arial Narrow"/>
                <a:cs typeface="Arial Narrow"/>
              </a:rPr>
              <a:t>Javed</a:t>
            </a:r>
            <a:r>
              <a:rPr lang="en-GB" sz="2400" dirty="0">
                <a:latin typeface="Arial Narrow"/>
                <a:cs typeface="Arial Narrow"/>
              </a:rPr>
              <a:t> fears he will be tortured upon return to Afghanistan.</a:t>
            </a:r>
            <a:r>
              <a:rPr lang="en-CA" sz="2400" dirty="0">
                <a:latin typeface="Arial Narrow"/>
                <a:cs typeface="Arial Narrow"/>
              </a:rPr>
              <a:t> </a:t>
            </a:r>
            <a:endParaRPr lang="en-US" sz="2400" dirty="0">
              <a:latin typeface="Arial Narrow"/>
              <a:cs typeface="Arial Narrow"/>
            </a:endParaRPr>
          </a:p>
        </p:txBody>
      </p:sp>
      <p:pic>
        <p:nvPicPr>
          <p:cNvPr id="5" name="Content Placeholder 4" descr="gulwali paserlay aka javed.jpg"/>
          <p:cNvPicPr>
            <a:picLocks noGrp="1" noChangeAspect="1"/>
          </p:cNvPicPr>
          <p:nvPr>
            <p:ph sz="half" idx="1"/>
          </p:nvPr>
        </p:nvPicPr>
        <p:blipFill>
          <a:blip r:embed="rId3">
            <a:extLst>
              <a:ext uri="{28A0092B-C50C-407E-A947-70E740481C1C}">
                <a14:useLocalDpi xmlns:a14="http://schemas.microsoft.com/office/drawing/2010/main" val="0"/>
              </a:ext>
            </a:extLst>
          </a:blip>
          <a:srcRect t="6953" b="6953"/>
          <a:stretch>
            <a:fillRect/>
          </a:stretch>
        </p:blipFill>
        <p:spPr>
          <a:xfrm>
            <a:off x="457200" y="1600200"/>
            <a:ext cx="2667000" cy="30773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1159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Narrow"/>
                <a:cs typeface="Arial Narrow"/>
              </a:rPr>
              <a:t>Rosa &amp; Manuel’s case</a:t>
            </a:r>
            <a:endParaRPr lang="en-US" dirty="0">
              <a:latin typeface="Arial Narrow"/>
              <a:cs typeface="Arial Narrow"/>
            </a:endParaRPr>
          </a:p>
        </p:txBody>
      </p:sp>
      <p:sp>
        <p:nvSpPr>
          <p:cNvPr id="8" name="Content Placeholder 7"/>
          <p:cNvSpPr>
            <a:spLocks noGrp="1"/>
          </p:cNvSpPr>
          <p:nvPr>
            <p:ph sz="half" idx="2"/>
          </p:nvPr>
        </p:nvSpPr>
        <p:spPr>
          <a:xfrm>
            <a:off x="4648200" y="1371600"/>
            <a:ext cx="4267200" cy="3200399"/>
          </a:xfrm>
        </p:spPr>
        <p:txBody>
          <a:bodyPr>
            <a:noAutofit/>
          </a:bodyPr>
          <a:lstStyle/>
          <a:p>
            <a:pPr marL="0" indent="0">
              <a:buNone/>
            </a:pPr>
            <a:r>
              <a:rPr lang="en-GB" sz="2400" dirty="0">
                <a:latin typeface="Arial Narrow"/>
                <a:cs typeface="Arial Narrow"/>
              </a:rPr>
              <a:t>Manuel and Rosa are 14 year old cousins from a small town in Colombia.  </a:t>
            </a:r>
            <a:r>
              <a:rPr lang="en-GB" sz="2400" dirty="0" smtClean="0">
                <a:latin typeface="Arial Narrow"/>
                <a:cs typeface="Arial Narrow"/>
              </a:rPr>
              <a:t>They </a:t>
            </a:r>
            <a:r>
              <a:rPr lang="en-GB" sz="2400" dirty="0">
                <a:latin typeface="Arial Narrow"/>
                <a:cs typeface="Arial Narrow"/>
              </a:rPr>
              <a:t>were abducted from school at gunpoint by the FARC.  Manuel was forced to carry rifles and other articles.  Many of the other boys died of hunger and thirst. Manuel was taught to shoot. </a:t>
            </a:r>
            <a:endParaRPr lang="en-US" sz="2400" dirty="0">
              <a:latin typeface="Arial Narrow"/>
              <a:cs typeface="Arial Narrow"/>
            </a:endParaRPr>
          </a:p>
        </p:txBody>
      </p:sp>
      <p:sp>
        <p:nvSpPr>
          <p:cNvPr id="11" name="Rectangle 10"/>
          <p:cNvSpPr/>
          <p:nvPr/>
        </p:nvSpPr>
        <p:spPr>
          <a:xfrm>
            <a:off x="457200" y="4419600"/>
            <a:ext cx="8229600" cy="2308324"/>
          </a:xfrm>
          <a:prstGeom prst="rect">
            <a:avLst/>
          </a:prstGeom>
        </p:spPr>
        <p:txBody>
          <a:bodyPr wrap="square">
            <a:spAutoFit/>
          </a:bodyPr>
          <a:lstStyle/>
          <a:p>
            <a:r>
              <a:rPr lang="en-GB" sz="2400" dirty="0" smtClean="0">
                <a:latin typeface="Arial Narrow"/>
                <a:cs typeface="Arial Narrow"/>
              </a:rPr>
              <a:t>Another </a:t>
            </a:r>
            <a:r>
              <a:rPr lang="en-GB" sz="2400" dirty="0">
                <a:latin typeface="Arial Narrow"/>
                <a:cs typeface="Arial Narrow"/>
              </a:rPr>
              <a:t>boy tried to escape but was caught.  The FARC ordered the others to stand in a circle and beat the boy, under threat of being beaten or killed themselves.  The boys beat </a:t>
            </a:r>
            <a:r>
              <a:rPr lang="en-GB" sz="2400" dirty="0" smtClean="0">
                <a:latin typeface="Arial Narrow"/>
                <a:cs typeface="Arial Narrow"/>
              </a:rPr>
              <a:t>him to death.  </a:t>
            </a:r>
            <a:r>
              <a:rPr lang="en-GB" sz="2400" dirty="0">
                <a:latin typeface="Arial Narrow"/>
                <a:cs typeface="Arial Narrow"/>
              </a:rPr>
              <a:t>Rosa was assigned to a man and expected to act as his “wife”, fulfilling his domestic and sexual expectations.  She helped to steal food from villagers.  Girls who refused to participate were killed in front of the others as a warning.</a:t>
            </a:r>
            <a:r>
              <a:rPr lang="en-CA" sz="2400" dirty="0">
                <a:latin typeface="Arial Narrow"/>
                <a:cs typeface="Arial Narrow"/>
              </a:rPr>
              <a:t> </a:t>
            </a:r>
            <a:endParaRPr lang="en-US" sz="2400" dirty="0">
              <a:latin typeface="Arial Narrow"/>
              <a:cs typeface="Arial Narrow"/>
            </a:endParaRPr>
          </a:p>
        </p:txBody>
      </p:sp>
      <p:pic>
        <p:nvPicPr>
          <p:cNvPr id="6" name="Content Placeholder 5" descr="Farc child soldiers.jpg"/>
          <p:cNvPicPr>
            <a:picLocks noGrp="1" noChangeAspect="1"/>
          </p:cNvPicPr>
          <p:nvPr>
            <p:ph sz="half" idx="1"/>
          </p:nvPr>
        </p:nvPicPr>
        <p:blipFill>
          <a:blip r:embed="rId3">
            <a:extLst>
              <a:ext uri="{28A0092B-C50C-407E-A947-70E740481C1C}">
                <a14:useLocalDpi xmlns:a14="http://schemas.microsoft.com/office/drawing/2010/main" val="0"/>
              </a:ext>
            </a:extLst>
          </a:blip>
          <a:srcRect t="4178" b="4178"/>
          <a:stretch>
            <a:fillRect/>
          </a:stretch>
        </p:blipFill>
        <p:spPr>
          <a:xfrm>
            <a:off x="457200" y="1600200"/>
            <a:ext cx="4038600" cy="2667000"/>
          </a:xfrm>
        </p:spPr>
      </p:pic>
    </p:spTree>
    <p:extLst>
      <p:ext uri="{BB962C8B-B14F-4D97-AF65-F5344CB8AC3E}">
        <p14:creationId xmlns:p14="http://schemas.microsoft.com/office/powerpoint/2010/main" val="3516359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3" name="Title 2"/>
          <p:cNvSpPr>
            <a:spLocks noGrp="1"/>
          </p:cNvSpPr>
          <p:nvPr>
            <p:ph type="title"/>
          </p:nvPr>
        </p:nvSpPr>
        <p:spPr>
          <a:xfrm>
            <a:off x="722313" y="5343525"/>
            <a:ext cx="7772400" cy="1362075"/>
          </a:xfrm>
        </p:spPr>
        <p:txBody>
          <a:bodyPr/>
          <a:lstStyle/>
          <a:p>
            <a:pPr algn="r"/>
            <a:r>
              <a:rPr lang="en-US" dirty="0" smtClean="0">
                <a:latin typeface="Arial Narrow" panose="020B0606020202030204" pitchFamily="34" charset="0"/>
              </a:rPr>
              <a:t>Thank You! </a:t>
            </a:r>
            <a:br>
              <a:rPr lang="en-US" dirty="0" smtClean="0">
                <a:latin typeface="Arial Narrow" panose="020B0606020202030204" pitchFamily="34" charset="0"/>
              </a:rPr>
            </a:br>
            <a:r>
              <a:rPr lang="en-US" b="0" cap="none" dirty="0" smtClean="0">
                <a:latin typeface="Arial Narrow" panose="020B0606020202030204" pitchFamily="34" charset="0"/>
              </a:rPr>
              <a:t>charrisonbaird@amnesty.ca</a:t>
            </a:r>
            <a:endParaRPr lang="en-US" b="0" cap="none" dirty="0">
              <a:latin typeface="Arial Narrow" panose="020B060602020203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5334000"/>
            <a:ext cx="1295400" cy="1295400"/>
          </a:xfrm>
          <a:prstGeom prst="rect">
            <a:avLst/>
          </a:prstGeom>
        </p:spPr>
      </p:pic>
    </p:spTree>
    <p:extLst>
      <p:ext uri="{BB962C8B-B14F-4D97-AF65-F5344CB8AC3E}">
        <p14:creationId xmlns:p14="http://schemas.microsoft.com/office/powerpoint/2010/main" val="653295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017" y="381000"/>
            <a:ext cx="7315200" cy="1143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017" y="5943600"/>
            <a:ext cx="7315200" cy="603504"/>
          </a:xfrm>
          <a:prstGeom prst="rect">
            <a:avLst/>
          </a:prstGeom>
        </p:spPr>
      </p:pic>
      <p:sp>
        <p:nvSpPr>
          <p:cNvPr id="2" name="Title 1"/>
          <p:cNvSpPr>
            <a:spLocks noGrp="1"/>
          </p:cNvSpPr>
          <p:nvPr>
            <p:ph type="ctrTitle"/>
          </p:nvPr>
        </p:nvSpPr>
        <p:spPr/>
        <p:txBody>
          <a:bodyPr/>
          <a:lstStyle/>
          <a:p>
            <a:r>
              <a:rPr lang="en-US" dirty="0" smtClean="0">
                <a:latin typeface="Arial Narrow" panose="020B0606020202030204" pitchFamily="34" charset="0"/>
              </a:rPr>
              <a:t>Who is a refugee?</a:t>
            </a:r>
            <a:endParaRPr lang="en-US" dirty="0">
              <a:latin typeface="Arial Narrow" panose="020B0606020202030204" pitchFamily="34" charset="0"/>
            </a:endParaRPr>
          </a:p>
        </p:txBody>
      </p:sp>
      <p:sp>
        <p:nvSpPr>
          <p:cNvPr id="3" name="Subtitle 2"/>
          <p:cNvSpPr>
            <a:spLocks noGrp="1"/>
          </p:cNvSpPr>
          <p:nvPr>
            <p:ph type="subTitle" idx="1"/>
          </p:nvPr>
        </p:nvSpPr>
        <p:spPr/>
        <p:txBody>
          <a:bodyPr/>
          <a:lstStyle/>
          <a:p>
            <a:r>
              <a:rPr lang="en-US" dirty="0" smtClean="0">
                <a:latin typeface="Arial Narrow" panose="020B0606020202030204" pitchFamily="34" charset="0"/>
              </a:rPr>
              <a:t>Training Materials on Refugee Rights</a:t>
            </a:r>
          </a:p>
          <a:p>
            <a:r>
              <a:rPr lang="en-US" dirty="0" smtClean="0">
                <a:latin typeface="Arial Narrow" panose="020B0606020202030204" pitchFamily="34" charset="0"/>
              </a:rPr>
              <a:t>March 23, </a:t>
            </a:r>
            <a:r>
              <a:rPr lang="en-US" dirty="0" smtClean="0">
                <a:latin typeface="Arial Narrow" panose="020B0606020202030204" pitchFamily="34" charset="0"/>
              </a:rPr>
              <a:t>2016</a:t>
            </a:r>
            <a:endParaRPr lang="en-US" dirty="0">
              <a:latin typeface="Arial Narrow" panose="020B0606020202030204" pitchFamily="34" charset="0"/>
            </a:endParaRPr>
          </a:p>
        </p:txBody>
      </p:sp>
    </p:spTree>
    <p:extLst>
      <p:ext uri="{BB962C8B-B14F-4D97-AF65-F5344CB8AC3E}">
        <p14:creationId xmlns:p14="http://schemas.microsoft.com/office/powerpoint/2010/main" val="3391477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diterranean Refugee Crisis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399" y="486383"/>
            <a:ext cx="8127999" cy="4572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609600" y="5105400"/>
            <a:ext cx="7924800" cy="1477328"/>
          </a:xfrm>
          <a:prstGeom prst="rect">
            <a:avLst/>
          </a:prstGeom>
        </p:spPr>
        <p:txBody>
          <a:bodyPr wrap="square">
            <a:spAutoFit/>
          </a:bodyPr>
          <a:lstStyle/>
          <a:p>
            <a:pPr>
              <a:lnSpc>
                <a:spcPct val="90000"/>
              </a:lnSpc>
            </a:pPr>
            <a:r>
              <a:rPr lang="en-GB" altLang="en-US" sz="3200" i="1" dirty="0">
                <a:latin typeface="Arial Narrow" panose="020B0606020202030204" pitchFamily="34" charset="0"/>
              </a:rPr>
              <a:t>Everyone has the right to seek and to enjoy in other countries asylum from persecution. </a:t>
            </a:r>
            <a:endParaRPr lang="en-GB" altLang="en-US" sz="3200" i="1" dirty="0" smtClean="0">
              <a:latin typeface="Arial Narrow" panose="020B0606020202030204" pitchFamily="34" charset="0"/>
            </a:endParaRPr>
          </a:p>
          <a:p>
            <a:pPr>
              <a:lnSpc>
                <a:spcPct val="90000"/>
              </a:lnSpc>
            </a:pPr>
            <a:endParaRPr lang="en-GB" altLang="en-US" dirty="0" smtClean="0">
              <a:latin typeface="Arial Narrow" panose="020B0606020202030204" pitchFamily="34" charset="0"/>
            </a:endParaRPr>
          </a:p>
          <a:p>
            <a:pPr algn="r">
              <a:lnSpc>
                <a:spcPct val="90000"/>
              </a:lnSpc>
            </a:pPr>
            <a:r>
              <a:rPr lang="en-GB" altLang="en-US" dirty="0" smtClean="0">
                <a:latin typeface="Arial Narrow" panose="020B0606020202030204" pitchFamily="34" charset="0"/>
              </a:rPr>
              <a:t>~ Universal Declaration of Human Rights, art</a:t>
            </a:r>
            <a:r>
              <a:rPr lang="en-GB" altLang="en-US" dirty="0">
                <a:latin typeface="Arial Narrow" panose="020B0606020202030204" pitchFamily="34" charset="0"/>
              </a:rPr>
              <a:t>. 14(1</a:t>
            </a:r>
            <a:r>
              <a:rPr lang="en-GB" altLang="en-US" dirty="0" smtClean="0">
                <a:latin typeface="Arial Narrow" panose="020B0606020202030204" pitchFamily="34" charset="0"/>
              </a:rPr>
              <a:t>)</a:t>
            </a:r>
            <a:endParaRPr lang="en-GB" altLang="en-US" dirty="0">
              <a:latin typeface="Arial Narrow" panose="020B0606020202030204" pitchFamily="34" charset="0"/>
            </a:endParaRPr>
          </a:p>
        </p:txBody>
      </p:sp>
    </p:spTree>
    <p:extLst>
      <p:ext uri="{BB962C8B-B14F-4D97-AF65-F5344CB8AC3E}">
        <p14:creationId xmlns:p14="http://schemas.microsoft.com/office/powerpoint/2010/main" val="855013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017" y="5943600"/>
            <a:ext cx="7315200" cy="603504"/>
          </a:xfrm>
          <a:prstGeom prst="rect">
            <a:avLst/>
          </a:prstGeom>
        </p:spPr>
      </p:pic>
      <p:sp>
        <p:nvSpPr>
          <p:cNvPr id="4" name="Title 3"/>
          <p:cNvSpPr>
            <a:spLocks noGrp="1"/>
          </p:cNvSpPr>
          <p:nvPr>
            <p:ph type="title"/>
          </p:nvPr>
        </p:nvSpPr>
        <p:spPr/>
        <p:txBody>
          <a:bodyPr/>
          <a:lstStyle/>
          <a:p>
            <a:r>
              <a:rPr lang="en-US" dirty="0" smtClean="0">
                <a:latin typeface="Arial Narrow" panose="020B0606020202030204" pitchFamily="34" charset="0"/>
              </a:rPr>
              <a:t>Who is a refugee?</a:t>
            </a:r>
            <a:endParaRPr lang="en-US" dirty="0">
              <a:latin typeface="Arial Narrow" panose="020B0606020202030204" pitchFamily="34" charset="0"/>
            </a:endParaRPr>
          </a:p>
        </p:txBody>
      </p:sp>
      <p:pic>
        <p:nvPicPr>
          <p:cNvPr id="2" name="Content Placeholder 1"/>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57200" y="2388441"/>
            <a:ext cx="4038600" cy="2690717"/>
          </a:xfrm>
        </p:spPr>
      </p:pic>
      <p:sp>
        <p:nvSpPr>
          <p:cNvPr id="8" name="Content Placeholder 7"/>
          <p:cNvSpPr>
            <a:spLocks noGrp="1"/>
          </p:cNvSpPr>
          <p:nvPr>
            <p:ph sz="half" idx="2"/>
          </p:nvPr>
        </p:nvSpPr>
        <p:spPr>
          <a:xfrm>
            <a:off x="4648200" y="1600201"/>
            <a:ext cx="4038600" cy="4267200"/>
          </a:xfrm>
        </p:spPr>
        <p:txBody>
          <a:bodyPr anchor="ctr"/>
          <a:lstStyle/>
          <a:p>
            <a:r>
              <a:rPr lang="en-US" dirty="0" smtClean="0">
                <a:latin typeface="Arial Narrow" panose="020B0606020202030204" pitchFamily="34" charset="0"/>
              </a:rPr>
              <a:t>Outside their country</a:t>
            </a:r>
          </a:p>
          <a:p>
            <a:r>
              <a:rPr lang="en-US" dirty="0" smtClean="0">
                <a:latin typeface="Arial Narrow" panose="020B0606020202030204" pitchFamily="34" charset="0"/>
              </a:rPr>
              <a:t>Due to a well-founded fear</a:t>
            </a:r>
          </a:p>
          <a:p>
            <a:r>
              <a:rPr lang="en-US" dirty="0" smtClean="0">
                <a:latin typeface="Arial Narrow" panose="020B0606020202030204" pitchFamily="34" charset="0"/>
              </a:rPr>
              <a:t>Of persecution</a:t>
            </a:r>
          </a:p>
          <a:p>
            <a:r>
              <a:rPr lang="en-US" dirty="0" smtClean="0">
                <a:latin typeface="Arial Narrow" panose="020B0606020202030204" pitchFamily="34" charset="0"/>
              </a:rPr>
              <a:t>On one of 5 grounds</a:t>
            </a:r>
          </a:p>
          <a:p>
            <a:r>
              <a:rPr lang="en-US" dirty="0" smtClean="0">
                <a:latin typeface="Arial Narrow" panose="020B0606020202030204" pitchFamily="34" charset="0"/>
              </a:rPr>
              <a:t>Unable to go back</a:t>
            </a:r>
            <a:endParaRPr lang="en-US" dirty="0">
              <a:latin typeface="Arial Narrow" panose="020B0606020202030204" pitchFamily="34" charset="0"/>
            </a:endParaRPr>
          </a:p>
        </p:txBody>
      </p:sp>
    </p:spTree>
    <p:extLst>
      <p:ext uri="{BB962C8B-B14F-4D97-AF65-F5344CB8AC3E}">
        <p14:creationId xmlns:p14="http://schemas.microsoft.com/office/powerpoint/2010/main" val="3727611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017" y="5943600"/>
            <a:ext cx="7315200" cy="603504"/>
          </a:xfrm>
          <a:prstGeom prst="rect">
            <a:avLst/>
          </a:prstGeom>
        </p:spPr>
      </p:pic>
      <p:sp>
        <p:nvSpPr>
          <p:cNvPr id="2" name="Title 1"/>
          <p:cNvSpPr>
            <a:spLocks noGrp="1"/>
          </p:cNvSpPr>
          <p:nvPr>
            <p:ph type="title"/>
          </p:nvPr>
        </p:nvSpPr>
        <p:spPr/>
        <p:txBody>
          <a:bodyPr/>
          <a:lstStyle/>
          <a:p>
            <a:r>
              <a:rPr lang="en-US" dirty="0" smtClean="0">
                <a:latin typeface="Arial Narrow" panose="020B0606020202030204" pitchFamily="34" charset="0"/>
              </a:rPr>
              <a:t>Outside their Country</a:t>
            </a:r>
            <a:endParaRPr lang="en-US" dirty="0">
              <a:latin typeface="Arial Narrow" panose="020B0606020202030204" pitchFamily="34" charset="0"/>
            </a:endParaRP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369598" y="1600200"/>
            <a:ext cx="6404803" cy="4267200"/>
          </a:xfrm>
        </p:spPr>
      </p:pic>
    </p:spTree>
    <p:extLst>
      <p:ext uri="{BB962C8B-B14F-4D97-AF65-F5344CB8AC3E}">
        <p14:creationId xmlns:p14="http://schemas.microsoft.com/office/powerpoint/2010/main" val="3519345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017" y="5943600"/>
            <a:ext cx="7315200" cy="603504"/>
          </a:xfrm>
          <a:prstGeom prst="rect">
            <a:avLst/>
          </a:prstGeom>
        </p:spPr>
      </p:pic>
      <p:sp>
        <p:nvSpPr>
          <p:cNvPr id="4" name="Title 3"/>
          <p:cNvSpPr>
            <a:spLocks noGrp="1"/>
          </p:cNvSpPr>
          <p:nvPr>
            <p:ph type="title"/>
          </p:nvPr>
        </p:nvSpPr>
        <p:spPr/>
        <p:txBody>
          <a:bodyPr/>
          <a:lstStyle/>
          <a:p>
            <a:r>
              <a:rPr lang="en-US" dirty="0">
                <a:latin typeface="Arial Narrow" panose="020B0606020202030204" pitchFamily="34" charset="0"/>
              </a:rPr>
              <a:t>Well-founded Fear</a:t>
            </a:r>
          </a:p>
        </p:txBody>
      </p:sp>
      <p:sp>
        <p:nvSpPr>
          <p:cNvPr id="7" name="Content Placeholder 6"/>
          <p:cNvSpPr>
            <a:spLocks noGrp="1"/>
          </p:cNvSpPr>
          <p:nvPr>
            <p:ph sz="half" idx="1"/>
          </p:nvPr>
        </p:nvSpPr>
        <p:spPr>
          <a:xfrm>
            <a:off x="457200" y="1600201"/>
            <a:ext cx="4038600" cy="4267200"/>
          </a:xfrm>
        </p:spPr>
        <p:txBody>
          <a:bodyPr/>
          <a:lstStyle/>
          <a:p>
            <a:r>
              <a:rPr lang="en-US" dirty="0" smtClean="0">
                <a:latin typeface="Arial Narrow" panose="020B0606020202030204" pitchFamily="34" charset="0"/>
                <a:cs typeface="Arial" panose="020B0604020202020204" pitchFamily="34" charset="0"/>
              </a:rPr>
              <a:t>Personal fear</a:t>
            </a:r>
          </a:p>
          <a:p>
            <a:r>
              <a:rPr lang="en-US" dirty="0" smtClean="0">
                <a:latin typeface="Arial Narrow" panose="020B0606020202030204" pitchFamily="34" charset="0"/>
                <a:cs typeface="Arial" panose="020B0604020202020204" pitchFamily="34" charset="0"/>
              </a:rPr>
              <a:t>This is called the </a:t>
            </a:r>
            <a:r>
              <a:rPr lang="en-US" i="1" dirty="0" smtClean="0">
                <a:latin typeface="Arial Narrow" panose="020B0606020202030204" pitchFamily="34" charset="0"/>
                <a:cs typeface="Arial" panose="020B0604020202020204" pitchFamily="34" charset="0"/>
              </a:rPr>
              <a:t>subjective element</a:t>
            </a:r>
            <a:r>
              <a:rPr lang="en-US" dirty="0" smtClean="0">
                <a:latin typeface="Arial Narrow" panose="020B0606020202030204" pitchFamily="34" charset="0"/>
                <a:cs typeface="Arial" panose="020B0604020202020204" pitchFamily="34" charset="0"/>
              </a:rPr>
              <a:t>	</a:t>
            </a:r>
            <a:endParaRPr lang="en-US" dirty="0">
              <a:latin typeface="Arial Narrow" panose="020B0606020202030204" pitchFamily="34" charset="0"/>
              <a:cs typeface="Arial" panose="020B0604020202020204" pitchFamily="34" charset="0"/>
            </a:endParaRPr>
          </a:p>
        </p:txBody>
      </p:sp>
      <p:sp>
        <p:nvSpPr>
          <p:cNvPr id="8" name="Content Placeholder 7"/>
          <p:cNvSpPr>
            <a:spLocks noGrp="1"/>
          </p:cNvSpPr>
          <p:nvPr>
            <p:ph sz="half" idx="2"/>
          </p:nvPr>
        </p:nvSpPr>
        <p:spPr>
          <a:xfrm>
            <a:off x="4648200" y="1600201"/>
            <a:ext cx="4038600" cy="4267200"/>
          </a:xfrm>
        </p:spPr>
        <p:txBody>
          <a:bodyPr/>
          <a:lstStyle/>
          <a:p>
            <a:r>
              <a:rPr lang="en-US" dirty="0" smtClean="0">
                <a:latin typeface="Arial Narrow" panose="020B0606020202030204" pitchFamily="34" charset="0"/>
              </a:rPr>
              <a:t>Good reason to be fearful</a:t>
            </a:r>
          </a:p>
          <a:p>
            <a:r>
              <a:rPr lang="en-US" dirty="0" smtClean="0">
                <a:latin typeface="Arial Narrow" panose="020B0606020202030204" pitchFamily="34" charset="0"/>
              </a:rPr>
              <a:t>This is called the </a:t>
            </a:r>
            <a:r>
              <a:rPr lang="en-US" i="1" dirty="0" smtClean="0">
                <a:latin typeface="Arial Narrow" panose="020B0606020202030204" pitchFamily="34" charset="0"/>
              </a:rPr>
              <a:t>objective element</a:t>
            </a:r>
            <a:endParaRPr lang="en-US" i="1" dirty="0">
              <a:latin typeface="Arial Narrow" panose="020B060602020203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3200398"/>
            <a:ext cx="3590924" cy="252888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3200398"/>
            <a:ext cx="3810000" cy="2536820"/>
          </a:xfrm>
          <a:prstGeom prst="rect">
            <a:avLst/>
          </a:prstGeom>
        </p:spPr>
      </p:pic>
    </p:spTree>
    <p:extLst>
      <p:ext uri="{BB962C8B-B14F-4D97-AF65-F5344CB8AC3E}">
        <p14:creationId xmlns:p14="http://schemas.microsoft.com/office/powerpoint/2010/main" val="382494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017" y="5943600"/>
            <a:ext cx="7315200" cy="603504"/>
          </a:xfrm>
          <a:prstGeom prst="rect">
            <a:avLst/>
          </a:prstGeom>
        </p:spPr>
      </p:pic>
      <p:sp>
        <p:nvSpPr>
          <p:cNvPr id="2" name="Title 1"/>
          <p:cNvSpPr>
            <a:spLocks noGrp="1"/>
          </p:cNvSpPr>
          <p:nvPr>
            <p:ph type="title"/>
          </p:nvPr>
        </p:nvSpPr>
        <p:spPr/>
        <p:txBody>
          <a:bodyPr/>
          <a:lstStyle/>
          <a:p>
            <a:r>
              <a:rPr lang="en-US" dirty="0" smtClean="0">
                <a:latin typeface="Arial Narrow" panose="020B0606020202030204" pitchFamily="34" charset="0"/>
              </a:rPr>
              <a:t>Persecution</a:t>
            </a:r>
            <a:endParaRPr lang="en-US" dirty="0">
              <a:latin typeface="Arial Narrow" panose="020B0606020202030204" pitchFamily="34" charset="0"/>
            </a:endParaRP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355558" y="1371600"/>
            <a:ext cx="6432884" cy="4267200"/>
          </a:xfrm>
        </p:spPr>
      </p:pic>
      <p:sp>
        <p:nvSpPr>
          <p:cNvPr id="5" name="Rectangle 4"/>
          <p:cNvSpPr/>
          <p:nvPr/>
        </p:nvSpPr>
        <p:spPr>
          <a:xfrm>
            <a:off x="1477488" y="1905000"/>
            <a:ext cx="2349334" cy="1815882"/>
          </a:xfrm>
          <a:prstGeom prst="rect">
            <a:avLst/>
          </a:prstGeom>
        </p:spPr>
        <p:txBody>
          <a:bodyPr wrap="square">
            <a:spAutoFit/>
          </a:bodyPr>
          <a:lstStyle/>
          <a:p>
            <a:r>
              <a:rPr lang="en-US" sz="2800" b="1" dirty="0">
                <a:solidFill>
                  <a:schemeClr val="bg1"/>
                </a:solidFill>
                <a:latin typeface="Arial Narrow" panose="020B0606020202030204" pitchFamily="34" charset="0"/>
              </a:rPr>
              <a:t>There is no universally accepted definition of </a:t>
            </a:r>
            <a:endParaRPr lang="en-US" sz="2800" b="1" dirty="0" smtClean="0">
              <a:solidFill>
                <a:schemeClr val="bg1"/>
              </a:solidFill>
              <a:latin typeface="Arial Narrow" panose="020B0606020202030204" pitchFamily="34" charset="0"/>
            </a:endParaRPr>
          </a:p>
        </p:txBody>
      </p:sp>
      <p:sp>
        <p:nvSpPr>
          <p:cNvPr id="7" name="Rectangle 6"/>
          <p:cNvSpPr/>
          <p:nvPr/>
        </p:nvSpPr>
        <p:spPr>
          <a:xfrm>
            <a:off x="5410200" y="4800600"/>
            <a:ext cx="2420856" cy="584775"/>
          </a:xfrm>
          <a:prstGeom prst="rect">
            <a:avLst/>
          </a:prstGeom>
        </p:spPr>
        <p:txBody>
          <a:bodyPr wrap="none">
            <a:spAutoFit/>
          </a:bodyPr>
          <a:lstStyle/>
          <a:p>
            <a:r>
              <a:rPr lang="en-US" sz="3200" b="1" i="1" dirty="0" smtClean="0">
                <a:solidFill>
                  <a:schemeClr val="bg1"/>
                </a:solidFill>
                <a:latin typeface="Arial Narrow" panose="020B0606020202030204" pitchFamily="34" charset="0"/>
              </a:rPr>
              <a:t>“persecution”</a:t>
            </a:r>
            <a:endParaRPr lang="en-US" sz="3200" b="1" i="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517872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017" y="5943600"/>
            <a:ext cx="7315200" cy="603504"/>
          </a:xfrm>
          <a:prstGeom prst="rect">
            <a:avLst/>
          </a:prstGeom>
        </p:spPr>
      </p:pic>
      <p:sp>
        <p:nvSpPr>
          <p:cNvPr id="2" name="Title 1"/>
          <p:cNvSpPr>
            <a:spLocks noGrp="1"/>
          </p:cNvSpPr>
          <p:nvPr>
            <p:ph type="title"/>
          </p:nvPr>
        </p:nvSpPr>
        <p:spPr/>
        <p:txBody>
          <a:bodyPr/>
          <a:lstStyle/>
          <a:p>
            <a:r>
              <a:rPr lang="en-US" dirty="0" smtClean="0">
                <a:latin typeface="Arial Narrow" panose="020B0606020202030204" pitchFamily="34" charset="0"/>
              </a:rPr>
              <a:t>5 Convention Grounds</a:t>
            </a:r>
            <a:endParaRPr lang="en-US" dirty="0">
              <a:latin typeface="Arial Narrow" panose="020B0606020202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5529372"/>
              </p:ext>
            </p:extLst>
          </p:nvPr>
        </p:nvGraphicFramePr>
        <p:xfrm>
          <a:off x="457200" y="1447800"/>
          <a:ext cx="8229600" cy="426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17247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017" y="5943600"/>
            <a:ext cx="7315200" cy="603504"/>
          </a:xfrm>
          <a:prstGeom prst="rect">
            <a:avLst/>
          </a:prstGeom>
        </p:spPr>
      </p:pic>
      <p:sp>
        <p:nvSpPr>
          <p:cNvPr id="2" name="Title 1"/>
          <p:cNvSpPr>
            <a:spLocks noGrp="1"/>
          </p:cNvSpPr>
          <p:nvPr>
            <p:ph type="title"/>
          </p:nvPr>
        </p:nvSpPr>
        <p:spPr/>
        <p:txBody>
          <a:bodyPr/>
          <a:lstStyle/>
          <a:p>
            <a:r>
              <a:rPr lang="en-US" dirty="0" smtClean="0">
                <a:latin typeface="Arial Narrow" panose="020B0606020202030204" pitchFamily="34" charset="0"/>
              </a:rPr>
              <a:t>Unable to go back</a:t>
            </a:r>
            <a:endParaRPr lang="en-US" dirty="0">
              <a:latin typeface="Arial Narrow" panose="020B0606020202030204" pitchFamily="34" charset="0"/>
            </a:endParaRP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354785" y="1447800"/>
            <a:ext cx="6434429" cy="4267200"/>
          </a:xfrm>
        </p:spPr>
      </p:pic>
    </p:spTree>
    <p:extLst>
      <p:ext uri="{BB962C8B-B14F-4D97-AF65-F5344CB8AC3E}">
        <p14:creationId xmlns:p14="http://schemas.microsoft.com/office/powerpoint/2010/main" val="1063870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1400</TotalTime>
  <Words>2350</Words>
  <Application>Microsoft Office PowerPoint</Application>
  <PresentationFormat>On-screen Show (4:3)</PresentationFormat>
  <Paragraphs>245</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Who is a refugee?</vt:lpstr>
      <vt:lpstr>PowerPoint Presentation</vt:lpstr>
      <vt:lpstr>Who is a refugee?</vt:lpstr>
      <vt:lpstr>Outside their Country</vt:lpstr>
      <vt:lpstr>Well-founded Fear</vt:lpstr>
      <vt:lpstr>Persecution</vt:lpstr>
      <vt:lpstr>5 Convention Grounds</vt:lpstr>
      <vt:lpstr>Unable to go back</vt:lpstr>
      <vt:lpstr>PowerPoint Presentation</vt:lpstr>
      <vt:lpstr>Marie’s case</vt:lpstr>
      <vt:lpstr>Javed’s case</vt:lpstr>
      <vt:lpstr>Rosa &amp; Manuel’s case</vt:lpstr>
      <vt:lpstr>Thank You!  charrisonbaird@amnesty.ca</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Harrison Baird</dc:creator>
  <cp:lastModifiedBy>Christina Harrison Baird</cp:lastModifiedBy>
  <cp:revision>103</cp:revision>
  <cp:lastPrinted>2016-02-25T19:31:47Z</cp:lastPrinted>
  <dcterms:created xsi:type="dcterms:W3CDTF">2016-02-05T18:32:25Z</dcterms:created>
  <dcterms:modified xsi:type="dcterms:W3CDTF">2016-03-23T18:29:29Z</dcterms:modified>
</cp:coreProperties>
</file>